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7" r:id="rId3"/>
    <p:sldId id="258" r:id="rId4"/>
    <p:sldId id="259" r:id="rId5"/>
    <p:sldId id="260" r:id="rId6"/>
    <p:sldId id="263" r:id="rId7"/>
    <p:sldId id="265" r:id="rId8"/>
    <p:sldId id="266" r:id="rId9"/>
    <p:sldId id="267" r:id="rId10"/>
    <p:sldId id="268" r:id="rId11"/>
    <p:sldId id="262" r:id="rId12"/>
    <p:sldId id="269" r:id="rId13"/>
    <p:sldId id="270" r:id="rId14"/>
    <p:sldId id="273" r:id="rId15"/>
    <p:sldId id="274" r:id="rId16"/>
    <p:sldId id="271" r:id="rId17"/>
    <p:sldId id="272" r:id="rId18"/>
    <p:sldId id="26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90" d="100"/>
          <a:sy n="90" d="100"/>
        </p:scale>
        <p:origin x="355"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0AB0BA-8CDF-487F-B93D-E82DEFC4A339}" type="datetimeFigureOut">
              <a:rPr lang="it-IT" smtClean="0"/>
              <a:t>30/04/2025</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071A88-AC34-49A6-9DA1-498B220E943E}" type="slidenum">
              <a:rPr lang="it-IT" smtClean="0"/>
              <a:t>‹N›</a:t>
            </a:fld>
            <a:endParaRPr lang="it-IT"/>
          </a:p>
        </p:txBody>
      </p:sp>
    </p:spTree>
    <p:extLst>
      <p:ext uri="{BB962C8B-B14F-4D97-AF65-F5344CB8AC3E}">
        <p14:creationId xmlns:p14="http://schemas.microsoft.com/office/powerpoint/2010/main" val="1198041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95071A88-AC34-49A6-9DA1-498B220E943E}" type="slidenum">
              <a:rPr lang="it-IT" smtClean="0"/>
              <a:t>20</a:t>
            </a:fld>
            <a:endParaRPr lang="it-IT"/>
          </a:p>
        </p:txBody>
      </p:sp>
    </p:spTree>
    <p:extLst>
      <p:ext uri="{BB962C8B-B14F-4D97-AF65-F5344CB8AC3E}">
        <p14:creationId xmlns:p14="http://schemas.microsoft.com/office/powerpoint/2010/main" val="1666717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1233A01-0120-951F-C4EB-9293A379FEF7}"/>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24E81EF0-242C-65AE-87C0-68214A7A17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5C3F1546-28D2-737D-8B1A-C0EC7937EB2C}"/>
              </a:ext>
            </a:extLst>
          </p:cNvPr>
          <p:cNvSpPr>
            <a:spLocks noGrp="1"/>
          </p:cNvSpPr>
          <p:nvPr>
            <p:ph type="dt" sz="half" idx="10"/>
          </p:nvPr>
        </p:nvSpPr>
        <p:spPr/>
        <p:txBody>
          <a:bodyPr/>
          <a:lstStyle/>
          <a:p>
            <a:fld id="{90B70764-B291-4DF1-8F81-7A21D382620D}" type="datetimeFigureOut">
              <a:rPr lang="it-IT" smtClean="0"/>
              <a:t>30/04/2025</a:t>
            </a:fld>
            <a:endParaRPr lang="it-IT"/>
          </a:p>
        </p:txBody>
      </p:sp>
      <p:sp>
        <p:nvSpPr>
          <p:cNvPr id="5" name="Segnaposto piè di pagina 4">
            <a:extLst>
              <a:ext uri="{FF2B5EF4-FFF2-40B4-BE49-F238E27FC236}">
                <a16:creationId xmlns:a16="http://schemas.microsoft.com/office/drawing/2014/main" id="{E18EC5CD-A598-0D57-B47F-8C29DE378E6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09C8E7D-FBCD-3486-7DAA-EF97EA9DC950}"/>
              </a:ext>
            </a:extLst>
          </p:cNvPr>
          <p:cNvSpPr>
            <a:spLocks noGrp="1"/>
          </p:cNvSpPr>
          <p:nvPr>
            <p:ph type="sldNum" sz="quarter" idx="12"/>
          </p:nvPr>
        </p:nvSpPr>
        <p:spPr/>
        <p:txBody>
          <a:bodyPr/>
          <a:lstStyle/>
          <a:p>
            <a:fld id="{B61EF5F6-3739-4138-A511-F02A96CCF41F}" type="slidenum">
              <a:rPr lang="it-IT" smtClean="0"/>
              <a:t>‹N›</a:t>
            </a:fld>
            <a:endParaRPr lang="it-IT"/>
          </a:p>
        </p:txBody>
      </p:sp>
    </p:spTree>
    <p:extLst>
      <p:ext uri="{BB962C8B-B14F-4D97-AF65-F5344CB8AC3E}">
        <p14:creationId xmlns:p14="http://schemas.microsoft.com/office/powerpoint/2010/main" val="88280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C31D1FE-75AE-B1B4-CE25-80ECF42B3648}"/>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0D197FBE-16A7-0787-62F8-BB212AEBC6E1}"/>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F1F3BFC1-14BC-3044-1335-53E84CA04B2F}"/>
              </a:ext>
            </a:extLst>
          </p:cNvPr>
          <p:cNvSpPr>
            <a:spLocks noGrp="1"/>
          </p:cNvSpPr>
          <p:nvPr>
            <p:ph type="dt" sz="half" idx="10"/>
          </p:nvPr>
        </p:nvSpPr>
        <p:spPr/>
        <p:txBody>
          <a:bodyPr/>
          <a:lstStyle/>
          <a:p>
            <a:fld id="{90B70764-B291-4DF1-8F81-7A21D382620D}" type="datetimeFigureOut">
              <a:rPr lang="it-IT" smtClean="0"/>
              <a:t>30/04/2025</a:t>
            </a:fld>
            <a:endParaRPr lang="it-IT"/>
          </a:p>
        </p:txBody>
      </p:sp>
      <p:sp>
        <p:nvSpPr>
          <p:cNvPr id="5" name="Segnaposto piè di pagina 4">
            <a:extLst>
              <a:ext uri="{FF2B5EF4-FFF2-40B4-BE49-F238E27FC236}">
                <a16:creationId xmlns:a16="http://schemas.microsoft.com/office/drawing/2014/main" id="{73C89862-3EEC-B1AC-5680-9A117D8F305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885762C6-65C8-DAD1-97F5-E5337EC51720}"/>
              </a:ext>
            </a:extLst>
          </p:cNvPr>
          <p:cNvSpPr>
            <a:spLocks noGrp="1"/>
          </p:cNvSpPr>
          <p:nvPr>
            <p:ph type="sldNum" sz="quarter" idx="12"/>
          </p:nvPr>
        </p:nvSpPr>
        <p:spPr/>
        <p:txBody>
          <a:bodyPr/>
          <a:lstStyle/>
          <a:p>
            <a:fld id="{B61EF5F6-3739-4138-A511-F02A96CCF41F}" type="slidenum">
              <a:rPr lang="it-IT" smtClean="0"/>
              <a:t>‹N›</a:t>
            </a:fld>
            <a:endParaRPr lang="it-IT"/>
          </a:p>
        </p:txBody>
      </p:sp>
    </p:spTree>
    <p:extLst>
      <p:ext uri="{BB962C8B-B14F-4D97-AF65-F5344CB8AC3E}">
        <p14:creationId xmlns:p14="http://schemas.microsoft.com/office/powerpoint/2010/main" val="370491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9D84DE10-EA1A-F0B0-0534-E11FEF27D951}"/>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8350C87-5BC2-2892-CD19-774B374E20AD}"/>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E40EBBC-9D7B-126C-0B8D-3FF92A2E6E23}"/>
              </a:ext>
            </a:extLst>
          </p:cNvPr>
          <p:cNvSpPr>
            <a:spLocks noGrp="1"/>
          </p:cNvSpPr>
          <p:nvPr>
            <p:ph type="dt" sz="half" idx="10"/>
          </p:nvPr>
        </p:nvSpPr>
        <p:spPr/>
        <p:txBody>
          <a:bodyPr/>
          <a:lstStyle/>
          <a:p>
            <a:fld id="{90B70764-B291-4DF1-8F81-7A21D382620D}" type="datetimeFigureOut">
              <a:rPr lang="it-IT" smtClean="0"/>
              <a:t>30/04/2025</a:t>
            </a:fld>
            <a:endParaRPr lang="it-IT"/>
          </a:p>
        </p:txBody>
      </p:sp>
      <p:sp>
        <p:nvSpPr>
          <p:cNvPr id="5" name="Segnaposto piè di pagina 4">
            <a:extLst>
              <a:ext uri="{FF2B5EF4-FFF2-40B4-BE49-F238E27FC236}">
                <a16:creationId xmlns:a16="http://schemas.microsoft.com/office/drawing/2014/main" id="{839CE186-5B3D-45FF-053E-ADBD00FE050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D430F02D-B09C-C684-545C-E244249AD3B0}"/>
              </a:ext>
            </a:extLst>
          </p:cNvPr>
          <p:cNvSpPr>
            <a:spLocks noGrp="1"/>
          </p:cNvSpPr>
          <p:nvPr>
            <p:ph type="sldNum" sz="quarter" idx="12"/>
          </p:nvPr>
        </p:nvSpPr>
        <p:spPr/>
        <p:txBody>
          <a:bodyPr/>
          <a:lstStyle/>
          <a:p>
            <a:fld id="{B61EF5F6-3739-4138-A511-F02A96CCF41F}" type="slidenum">
              <a:rPr lang="it-IT" smtClean="0"/>
              <a:t>‹N›</a:t>
            </a:fld>
            <a:endParaRPr lang="it-IT"/>
          </a:p>
        </p:txBody>
      </p:sp>
    </p:spTree>
    <p:extLst>
      <p:ext uri="{BB962C8B-B14F-4D97-AF65-F5344CB8AC3E}">
        <p14:creationId xmlns:p14="http://schemas.microsoft.com/office/powerpoint/2010/main" val="9605177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24D1ADA-D70C-614C-5573-C3402D1CDD1B}"/>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8812BACC-3136-6C99-37C1-FE148C316058}"/>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1C3151E-4902-139C-0F1E-E6B0C1A627A6}"/>
              </a:ext>
            </a:extLst>
          </p:cNvPr>
          <p:cNvSpPr>
            <a:spLocks noGrp="1"/>
          </p:cNvSpPr>
          <p:nvPr>
            <p:ph type="dt" sz="half" idx="10"/>
          </p:nvPr>
        </p:nvSpPr>
        <p:spPr/>
        <p:txBody>
          <a:bodyPr/>
          <a:lstStyle/>
          <a:p>
            <a:fld id="{90B70764-B291-4DF1-8F81-7A21D382620D}" type="datetimeFigureOut">
              <a:rPr lang="it-IT" smtClean="0"/>
              <a:t>30/04/2025</a:t>
            </a:fld>
            <a:endParaRPr lang="it-IT"/>
          </a:p>
        </p:txBody>
      </p:sp>
      <p:sp>
        <p:nvSpPr>
          <p:cNvPr id="5" name="Segnaposto piè di pagina 4">
            <a:extLst>
              <a:ext uri="{FF2B5EF4-FFF2-40B4-BE49-F238E27FC236}">
                <a16:creationId xmlns:a16="http://schemas.microsoft.com/office/drawing/2014/main" id="{9EE428FD-B3B6-183A-C8FA-253F8B8B1959}"/>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E379BF5C-913F-70DD-4799-7281847C8865}"/>
              </a:ext>
            </a:extLst>
          </p:cNvPr>
          <p:cNvSpPr>
            <a:spLocks noGrp="1"/>
          </p:cNvSpPr>
          <p:nvPr>
            <p:ph type="sldNum" sz="quarter" idx="12"/>
          </p:nvPr>
        </p:nvSpPr>
        <p:spPr/>
        <p:txBody>
          <a:bodyPr/>
          <a:lstStyle/>
          <a:p>
            <a:fld id="{B61EF5F6-3739-4138-A511-F02A96CCF41F}" type="slidenum">
              <a:rPr lang="it-IT" smtClean="0"/>
              <a:t>‹N›</a:t>
            </a:fld>
            <a:endParaRPr lang="it-IT"/>
          </a:p>
        </p:txBody>
      </p:sp>
    </p:spTree>
    <p:extLst>
      <p:ext uri="{BB962C8B-B14F-4D97-AF65-F5344CB8AC3E}">
        <p14:creationId xmlns:p14="http://schemas.microsoft.com/office/powerpoint/2010/main" val="768950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BE5458A-9F74-D6D7-BE28-42727FABFA77}"/>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60A6B48B-4193-B866-FC7D-6CACF1B26DD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F0414D3D-8B09-D95B-C638-D335AC4D9449}"/>
              </a:ext>
            </a:extLst>
          </p:cNvPr>
          <p:cNvSpPr>
            <a:spLocks noGrp="1"/>
          </p:cNvSpPr>
          <p:nvPr>
            <p:ph type="dt" sz="half" idx="10"/>
          </p:nvPr>
        </p:nvSpPr>
        <p:spPr/>
        <p:txBody>
          <a:bodyPr/>
          <a:lstStyle/>
          <a:p>
            <a:fld id="{90B70764-B291-4DF1-8F81-7A21D382620D}" type="datetimeFigureOut">
              <a:rPr lang="it-IT" smtClean="0"/>
              <a:t>30/04/2025</a:t>
            </a:fld>
            <a:endParaRPr lang="it-IT"/>
          </a:p>
        </p:txBody>
      </p:sp>
      <p:sp>
        <p:nvSpPr>
          <p:cNvPr id="5" name="Segnaposto piè di pagina 4">
            <a:extLst>
              <a:ext uri="{FF2B5EF4-FFF2-40B4-BE49-F238E27FC236}">
                <a16:creationId xmlns:a16="http://schemas.microsoft.com/office/drawing/2014/main" id="{7C7269F1-0969-9417-CE44-26281E3A693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E2C38845-8A3E-85C5-EAED-AD9704D0A71F}"/>
              </a:ext>
            </a:extLst>
          </p:cNvPr>
          <p:cNvSpPr>
            <a:spLocks noGrp="1"/>
          </p:cNvSpPr>
          <p:nvPr>
            <p:ph type="sldNum" sz="quarter" idx="12"/>
          </p:nvPr>
        </p:nvSpPr>
        <p:spPr/>
        <p:txBody>
          <a:bodyPr/>
          <a:lstStyle/>
          <a:p>
            <a:fld id="{B61EF5F6-3739-4138-A511-F02A96CCF41F}" type="slidenum">
              <a:rPr lang="it-IT" smtClean="0"/>
              <a:t>‹N›</a:t>
            </a:fld>
            <a:endParaRPr lang="it-IT"/>
          </a:p>
        </p:txBody>
      </p:sp>
    </p:spTree>
    <p:extLst>
      <p:ext uri="{BB962C8B-B14F-4D97-AF65-F5344CB8AC3E}">
        <p14:creationId xmlns:p14="http://schemas.microsoft.com/office/powerpoint/2010/main" val="1624852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D18F1C7-F440-7C38-F965-9ADC61667A9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DE6A5078-FF25-34FD-6DC4-4028B0240568}"/>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B1975208-C777-D11A-046B-46A625204865}"/>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D382DC07-CA50-81F6-31CB-0818BDBF61B1}"/>
              </a:ext>
            </a:extLst>
          </p:cNvPr>
          <p:cNvSpPr>
            <a:spLocks noGrp="1"/>
          </p:cNvSpPr>
          <p:nvPr>
            <p:ph type="dt" sz="half" idx="10"/>
          </p:nvPr>
        </p:nvSpPr>
        <p:spPr/>
        <p:txBody>
          <a:bodyPr/>
          <a:lstStyle/>
          <a:p>
            <a:fld id="{90B70764-B291-4DF1-8F81-7A21D382620D}" type="datetimeFigureOut">
              <a:rPr lang="it-IT" smtClean="0"/>
              <a:t>30/04/2025</a:t>
            </a:fld>
            <a:endParaRPr lang="it-IT"/>
          </a:p>
        </p:txBody>
      </p:sp>
      <p:sp>
        <p:nvSpPr>
          <p:cNvPr id="6" name="Segnaposto piè di pagina 5">
            <a:extLst>
              <a:ext uri="{FF2B5EF4-FFF2-40B4-BE49-F238E27FC236}">
                <a16:creationId xmlns:a16="http://schemas.microsoft.com/office/drawing/2014/main" id="{575F4744-CF61-3E58-9E08-06D65FE49274}"/>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E2DF00A-B8EC-5D9F-279E-FF3562487CDE}"/>
              </a:ext>
            </a:extLst>
          </p:cNvPr>
          <p:cNvSpPr>
            <a:spLocks noGrp="1"/>
          </p:cNvSpPr>
          <p:nvPr>
            <p:ph type="sldNum" sz="quarter" idx="12"/>
          </p:nvPr>
        </p:nvSpPr>
        <p:spPr/>
        <p:txBody>
          <a:bodyPr/>
          <a:lstStyle/>
          <a:p>
            <a:fld id="{B61EF5F6-3739-4138-A511-F02A96CCF41F}" type="slidenum">
              <a:rPr lang="it-IT" smtClean="0"/>
              <a:t>‹N›</a:t>
            </a:fld>
            <a:endParaRPr lang="it-IT"/>
          </a:p>
        </p:txBody>
      </p:sp>
    </p:spTree>
    <p:extLst>
      <p:ext uri="{BB962C8B-B14F-4D97-AF65-F5344CB8AC3E}">
        <p14:creationId xmlns:p14="http://schemas.microsoft.com/office/powerpoint/2010/main" val="1784090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FE3454B-D2EC-0CC6-F937-0C4182A5E057}"/>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0EE107E4-3A53-F66F-150E-FA78AAA4A2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1D2ED96F-048D-3ED3-FE60-0610526199B5}"/>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8ED0C356-7052-6599-F227-F74DAC3CD1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5057586B-0AC9-7C0A-ABCC-67BE76603889}"/>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AE81C709-5AA2-4723-ADA7-0544F9A3F31A}"/>
              </a:ext>
            </a:extLst>
          </p:cNvPr>
          <p:cNvSpPr>
            <a:spLocks noGrp="1"/>
          </p:cNvSpPr>
          <p:nvPr>
            <p:ph type="dt" sz="half" idx="10"/>
          </p:nvPr>
        </p:nvSpPr>
        <p:spPr/>
        <p:txBody>
          <a:bodyPr/>
          <a:lstStyle/>
          <a:p>
            <a:fld id="{90B70764-B291-4DF1-8F81-7A21D382620D}" type="datetimeFigureOut">
              <a:rPr lang="it-IT" smtClean="0"/>
              <a:t>30/04/2025</a:t>
            </a:fld>
            <a:endParaRPr lang="it-IT"/>
          </a:p>
        </p:txBody>
      </p:sp>
      <p:sp>
        <p:nvSpPr>
          <p:cNvPr id="8" name="Segnaposto piè di pagina 7">
            <a:extLst>
              <a:ext uri="{FF2B5EF4-FFF2-40B4-BE49-F238E27FC236}">
                <a16:creationId xmlns:a16="http://schemas.microsoft.com/office/drawing/2014/main" id="{DF5ECA57-94F1-676D-BAD2-B0178BDC117B}"/>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706E4EF7-E7BB-4FFD-EF63-69085F1602FD}"/>
              </a:ext>
            </a:extLst>
          </p:cNvPr>
          <p:cNvSpPr>
            <a:spLocks noGrp="1"/>
          </p:cNvSpPr>
          <p:nvPr>
            <p:ph type="sldNum" sz="quarter" idx="12"/>
          </p:nvPr>
        </p:nvSpPr>
        <p:spPr/>
        <p:txBody>
          <a:bodyPr/>
          <a:lstStyle/>
          <a:p>
            <a:fld id="{B61EF5F6-3739-4138-A511-F02A96CCF41F}" type="slidenum">
              <a:rPr lang="it-IT" smtClean="0"/>
              <a:t>‹N›</a:t>
            </a:fld>
            <a:endParaRPr lang="it-IT"/>
          </a:p>
        </p:txBody>
      </p:sp>
    </p:spTree>
    <p:extLst>
      <p:ext uri="{BB962C8B-B14F-4D97-AF65-F5344CB8AC3E}">
        <p14:creationId xmlns:p14="http://schemas.microsoft.com/office/powerpoint/2010/main" val="877402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53BF5A0-D0A4-D536-FCB6-B9BD55583FBF}"/>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236CCD81-5F51-3987-8EB2-939EC86C4560}"/>
              </a:ext>
            </a:extLst>
          </p:cNvPr>
          <p:cNvSpPr>
            <a:spLocks noGrp="1"/>
          </p:cNvSpPr>
          <p:nvPr>
            <p:ph type="dt" sz="half" idx="10"/>
          </p:nvPr>
        </p:nvSpPr>
        <p:spPr/>
        <p:txBody>
          <a:bodyPr/>
          <a:lstStyle/>
          <a:p>
            <a:fld id="{90B70764-B291-4DF1-8F81-7A21D382620D}" type="datetimeFigureOut">
              <a:rPr lang="it-IT" smtClean="0"/>
              <a:t>30/04/2025</a:t>
            </a:fld>
            <a:endParaRPr lang="it-IT"/>
          </a:p>
        </p:txBody>
      </p:sp>
      <p:sp>
        <p:nvSpPr>
          <p:cNvPr id="4" name="Segnaposto piè di pagina 3">
            <a:extLst>
              <a:ext uri="{FF2B5EF4-FFF2-40B4-BE49-F238E27FC236}">
                <a16:creationId xmlns:a16="http://schemas.microsoft.com/office/drawing/2014/main" id="{DC8BC0F3-0ED8-1953-5BB2-8127021A11F7}"/>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ADEA1DD6-27C1-A8F3-0BFD-911A0E4F2C45}"/>
              </a:ext>
            </a:extLst>
          </p:cNvPr>
          <p:cNvSpPr>
            <a:spLocks noGrp="1"/>
          </p:cNvSpPr>
          <p:nvPr>
            <p:ph type="sldNum" sz="quarter" idx="12"/>
          </p:nvPr>
        </p:nvSpPr>
        <p:spPr/>
        <p:txBody>
          <a:bodyPr/>
          <a:lstStyle/>
          <a:p>
            <a:fld id="{B61EF5F6-3739-4138-A511-F02A96CCF41F}" type="slidenum">
              <a:rPr lang="it-IT" smtClean="0"/>
              <a:t>‹N›</a:t>
            </a:fld>
            <a:endParaRPr lang="it-IT"/>
          </a:p>
        </p:txBody>
      </p:sp>
    </p:spTree>
    <p:extLst>
      <p:ext uri="{BB962C8B-B14F-4D97-AF65-F5344CB8AC3E}">
        <p14:creationId xmlns:p14="http://schemas.microsoft.com/office/powerpoint/2010/main" val="18808155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66947F85-7937-8AF7-07F1-416611A58B6C}"/>
              </a:ext>
            </a:extLst>
          </p:cNvPr>
          <p:cNvSpPr>
            <a:spLocks noGrp="1"/>
          </p:cNvSpPr>
          <p:nvPr>
            <p:ph type="dt" sz="half" idx="10"/>
          </p:nvPr>
        </p:nvSpPr>
        <p:spPr/>
        <p:txBody>
          <a:bodyPr/>
          <a:lstStyle/>
          <a:p>
            <a:fld id="{90B70764-B291-4DF1-8F81-7A21D382620D}" type="datetimeFigureOut">
              <a:rPr lang="it-IT" smtClean="0"/>
              <a:t>30/04/2025</a:t>
            </a:fld>
            <a:endParaRPr lang="it-IT"/>
          </a:p>
        </p:txBody>
      </p:sp>
      <p:sp>
        <p:nvSpPr>
          <p:cNvPr id="3" name="Segnaposto piè di pagina 2">
            <a:extLst>
              <a:ext uri="{FF2B5EF4-FFF2-40B4-BE49-F238E27FC236}">
                <a16:creationId xmlns:a16="http://schemas.microsoft.com/office/drawing/2014/main" id="{4C36207B-A09D-A04F-60F4-1242644C25FB}"/>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182BB412-2177-1772-4774-5D3F1DD58A51}"/>
              </a:ext>
            </a:extLst>
          </p:cNvPr>
          <p:cNvSpPr>
            <a:spLocks noGrp="1"/>
          </p:cNvSpPr>
          <p:nvPr>
            <p:ph type="sldNum" sz="quarter" idx="12"/>
          </p:nvPr>
        </p:nvSpPr>
        <p:spPr/>
        <p:txBody>
          <a:bodyPr/>
          <a:lstStyle/>
          <a:p>
            <a:fld id="{B61EF5F6-3739-4138-A511-F02A96CCF41F}" type="slidenum">
              <a:rPr lang="it-IT" smtClean="0"/>
              <a:t>‹N›</a:t>
            </a:fld>
            <a:endParaRPr lang="it-IT"/>
          </a:p>
        </p:txBody>
      </p:sp>
    </p:spTree>
    <p:extLst>
      <p:ext uri="{BB962C8B-B14F-4D97-AF65-F5344CB8AC3E}">
        <p14:creationId xmlns:p14="http://schemas.microsoft.com/office/powerpoint/2010/main" val="2346824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3E8EEF4-4636-9D5E-A29F-97476DA13B53}"/>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EAA9C000-4F13-D397-C406-7A196C22D9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775C47F6-1058-7589-9B1D-3995C760ED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5038B727-A17E-267C-B28B-1768A7E06B77}"/>
              </a:ext>
            </a:extLst>
          </p:cNvPr>
          <p:cNvSpPr>
            <a:spLocks noGrp="1"/>
          </p:cNvSpPr>
          <p:nvPr>
            <p:ph type="dt" sz="half" idx="10"/>
          </p:nvPr>
        </p:nvSpPr>
        <p:spPr/>
        <p:txBody>
          <a:bodyPr/>
          <a:lstStyle/>
          <a:p>
            <a:fld id="{90B70764-B291-4DF1-8F81-7A21D382620D}" type="datetimeFigureOut">
              <a:rPr lang="it-IT" smtClean="0"/>
              <a:t>30/04/2025</a:t>
            </a:fld>
            <a:endParaRPr lang="it-IT"/>
          </a:p>
        </p:txBody>
      </p:sp>
      <p:sp>
        <p:nvSpPr>
          <p:cNvPr id="6" name="Segnaposto piè di pagina 5">
            <a:extLst>
              <a:ext uri="{FF2B5EF4-FFF2-40B4-BE49-F238E27FC236}">
                <a16:creationId xmlns:a16="http://schemas.microsoft.com/office/drawing/2014/main" id="{115EB244-970F-61BE-E2C9-D68A148F1CB3}"/>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22E73CDF-ED64-35D5-49B1-8915DB884E0A}"/>
              </a:ext>
            </a:extLst>
          </p:cNvPr>
          <p:cNvSpPr>
            <a:spLocks noGrp="1"/>
          </p:cNvSpPr>
          <p:nvPr>
            <p:ph type="sldNum" sz="quarter" idx="12"/>
          </p:nvPr>
        </p:nvSpPr>
        <p:spPr/>
        <p:txBody>
          <a:bodyPr/>
          <a:lstStyle/>
          <a:p>
            <a:fld id="{B61EF5F6-3739-4138-A511-F02A96CCF41F}" type="slidenum">
              <a:rPr lang="it-IT" smtClean="0"/>
              <a:t>‹N›</a:t>
            </a:fld>
            <a:endParaRPr lang="it-IT"/>
          </a:p>
        </p:txBody>
      </p:sp>
    </p:spTree>
    <p:extLst>
      <p:ext uri="{BB962C8B-B14F-4D97-AF65-F5344CB8AC3E}">
        <p14:creationId xmlns:p14="http://schemas.microsoft.com/office/powerpoint/2010/main" val="1095067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3621FFA-9D46-A84F-C247-2D1DB69FE6FB}"/>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19546FD9-EE8F-1A0D-14CA-3E822918B2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DFDD5B75-2110-1731-EFD2-82965EFE80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1515186F-AEAA-FB03-D446-5E67C5424FAC}"/>
              </a:ext>
            </a:extLst>
          </p:cNvPr>
          <p:cNvSpPr>
            <a:spLocks noGrp="1"/>
          </p:cNvSpPr>
          <p:nvPr>
            <p:ph type="dt" sz="half" idx="10"/>
          </p:nvPr>
        </p:nvSpPr>
        <p:spPr/>
        <p:txBody>
          <a:bodyPr/>
          <a:lstStyle/>
          <a:p>
            <a:fld id="{90B70764-B291-4DF1-8F81-7A21D382620D}" type="datetimeFigureOut">
              <a:rPr lang="it-IT" smtClean="0"/>
              <a:t>30/04/2025</a:t>
            </a:fld>
            <a:endParaRPr lang="it-IT"/>
          </a:p>
        </p:txBody>
      </p:sp>
      <p:sp>
        <p:nvSpPr>
          <p:cNvPr id="6" name="Segnaposto piè di pagina 5">
            <a:extLst>
              <a:ext uri="{FF2B5EF4-FFF2-40B4-BE49-F238E27FC236}">
                <a16:creationId xmlns:a16="http://schemas.microsoft.com/office/drawing/2014/main" id="{B1097E26-55D9-C594-9F49-FE904F2DBFF7}"/>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FAAD281C-CD3F-8467-16B7-776ABC289A98}"/>
              </a:ext>
            </a:extLst>
          </p:cNvPr>
          <p:cNvSpPr>
            <a:spLocks noGrp="1"/>
          </p:cNvSpPr>
          <p:nvPr>
            <p:ph type="sldNum" sz="quarter" idx="12"/>
          </p:nvPr>
        </p:nvSpPr>
        <p:spPr/>
        <p:txBody>
          <a:bodyPr/>
          <a:lstStyle/>
          <a:p>
            <a:fld id="{B61EF5F6-3739-4138-A511-F02A96CCF41F}" type="slidenum">
              <a:rPr lang="it-IT" smtClean="0"/>
              <a:t>‹N›</a:t>
            </a:fld>
            <a:endParaRPr lang="it-IT"/>
          </a:p>
        </p:txBody>
      </p:sp>
    </p:spTree>
    <p:extLst>
      <p:ext uri="{BB962C8B-B14F-4D97-AF65-F5344CB8AC3E}">
        <p14:creationId xmlns:p14="http://schemas.microsoft.com/office/powerpoint/2010/main" val="2963081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D0B7610D-5776-7BD5-E7C5-481D1898C6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16D47C31-81FD-1D14-ED48-10A743D4BB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E2B441A-C7B0-102F-4E7A-0AE44FDF3F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0B70764-B291-4DF1-8F81-7A21D382620D}" type="datetimeFigureOut">
              <a:rPr lang="it-IT" smtClean="0"/>
              <a:t>30/04/2025</a:t>
            </a:fld>
            <a:endParaRPr lang="it-IT"/>
          </a:p>
        </p:txBody>
      </p:sp>
      <p:sp>
        <p:nvSpPr>
          <p:cNvPr id="5" name="Segnaposto piè di pagina 4">
            <a:extLst>
              <a:ext uri="{FF2B5EF4-FFF2-40B4-BE49-F238E27FC236}">
                <a16:creationId xmlns:a16="http://schemas.microsoft.com/office/drawing/2014/main" id="{830E73D3-20A7-CBCF-8CF6-E1E07469FD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it-IT"/>
          </a:p>
        </p:txBody>
      </p:sp>
      <p:sp>
        <p:nvSpPr>
          <p:cNvPr id="6" name="Segnaposto numero diapositiva 5">
            <a:extLst>
              <a:ext uri="{FF2B5EF4-FFF2-40B4-BE49-F238E27FC236}">
                <a16:creationId xmlns:a16="http://schemas.microsoft.com/office/drawing/2014/main" id="{896DF674-87DA-3D93-1DD0-2635AA9C3A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61EF5F6-3739-4138-A511-F02A96CCF41F}" type="slidenum">
              <a:rPr lang="it-IT" smtClean="0"/>
              <a:t>‹N›</a:t>
            </a:fld>
            <a:endParaRPr lang="it-IT"/>
          </a:p>
        </p:txBody>
      </p:sp>
    </p:spTree>
    <p:extLst>
      <p:ext uri="{BB962C8B-B14F-4D97-AF65-F5344CB8AC3E}">
        <p14:creationId xmlns:p14="http://schemas.microsoft.com/office/powerpoint/2010/main" val="10425506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kaggle.com/datasets/denkuznetz/food-delivery-time-prediction"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D4CCD8F-91AE-489A-0827-7B4E14A288D0}"/>
              </a:ext>
            </a:extLst>
          </p:cNvPr>
          <p:cNvSpPr>
            <a:spLocks noGrp="1"/>
          </p:cNvSpPr>
          <p:nvPr>
            <p:ph type="ctrTitle"/>
          </p:nvPr>
        </p:nvSpPr>
        <p:spPr/>
        <p:txBody>
          <a:bodyPr/>
          <a:lstStyle/>
          <a:p>
            <a:r>
              <a:rPr lang="en-GB" sz="4800" noProof="0" dirty="0"/>
              <a:t>Statistical Learning:</a:t>
            </a:r>
            <a:br>
              <a:rPr lang="en-GB" noProof="0" dirty="0"/>
            </a:br>
            <a:r>
              <a:rPr lang="en-GB" b="1" noProof="0" dirty="0"/>
              <a:t>Dataset analysis project</a:t>
            </a:r>
          </a:p>
        </p:txBody>
      </p:sp>
      <p:sp>
        <p:nvSpPr>
          <p:cNvPr id="3" name="Sottotitolo 2">
            <a:extLst>
              <a:ext uri="{FF2B5EF4-FFF2-40B4-BE49-F238E27FC236}">
                <a16:creationId xmlns:a16="http://schemas.microsoft.com/office/drawing/2014/main" id="{CE4513FD-DB31-F492-163B-E345BF99C054}"/>
              </a:ext>
            </a:extLst>
          </p:cNvPr>
          <p:cNvSpPr>
            <a:spLocks noGrp="1"/>
          </p:cNvSpPr>
          <p:nvPr>
            <p:ph type="subTitle" idx="1"/>
          </p:nvPr>
        </p:nvSpPr>
        <p:spPr/>
        <p:txBody>
          <a:bodyPr/>
          <a:lstStyle/>
          <a:p>
            <a:r>
              <a:rPr lang="en-GB" noProof="0" dirty="0"/>
              <a:t>Presentation by</a:t>
            </a:r>
          </a:p>
          <a:p>
            <a:r>
              <a:rPr lang="en-GB" noProof="0" dirty="0"/>
              <a:t>Gotti Daniele – 1079011</a:t>
            </a:r>
          </a:p>
          <a:p>
            <a:r>
              <a:rPr lang="en-GB" noProof="0" dirty="0"/>
              <a:t>Mazzoleni Gabriele - 1079514</a:t>
            </a:r>
          </a:p>
        </p:txBody>
      </p:sp>
    </p:spTree>
    <p:extLst>
      <p:ext uri="{BB962C8B-B14F-4D97-AF65-F5344CB8AC3E}">
        <p14:creationId xmlns:p14="http://schemas.microsoft.com/office/powerpoint/2010/main" val="24688307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4E4BCDB-4581-188C-6236-C84A06A493CD}"/>
              </a:ext>
            </a:extLst>
          </p:cNvPr>
          <p:cNvSpPr>
            <a:spLocks noGrp="1"/>
          </p:cNvSpPr>
          <p:nvPr>
            <p:ph type="title"/>
          </p:nvPr>
        </p:nvSpPr>
        <p:spPr/>
        <p:txBody>
          <a:bodyPr>
            <a:noAutofit/>
          </a:bodyPr>
          <a:lstStyle/>
          <a:p>
            <a:r>
              <a:rPr lang="en-GB" noProof="0" dirty="0"/>
              <a:t>Third case:</a:t>
            </a:r>
            <a:br>
              <a:rPr lang="en-GB" noProof="0" dirty="0"/>
            </a:br>
            <a:r>
              <a:rPr lang="en-GB" noProof="0" dirty="0"/>
              <a:t>modelling </a:t>
            </a:r>
            <a:r>
              <a:rPr lang="en-GB" noProof="0" dirty="0" err="1"/>
              <a:t>Courier_Experience_yrs</a:t>
            </a:r>
            <a:r>
              <a:rPr lang="en-GB" noProof="0" dirty="0"/>
              <a:t> </a:t>
            </a:r>
            <a:br>
              <a:rPr lang="en-GB" noProof="0" dirty="0"/>
            </a:br>
            <a:endParaRPr lang="en-GB" noProof="0" dirty="0"/>
          </a:p>
        </p:txBody>
      </p:sp>
      <p:pic>
        <p:nvPicPr>
          <p:cNvPr id="5" name="Segnaposto contenuto 4" descr="Immagine che contiene testo, schermata, Carattere, linea&#10;&#10;Il contenuto generato dall'IA potrebbe non essere corretto.">
            <a:extLst>
              <a:ext uri="{FF2B5EF4-FFF2-40B4-BE49-F238E27FC236}">
                <a16:creationId xmlns:a16="http://schemas.microsoft.com/office/drawing/2014/main" id="{5977ED8C-C413-DBDC-9CC2-30663956FF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2914" y="1690688"/>
            <a:ext cx="3548922" cy="891645"/>
          </a:xfrm>
        </p:spPr>
      </p:pic>
      <p:pic>
        <p:nvPicPr>
          <p:cNvPr id="11" name="Immagine 10" descr="Immagine che contiene testo, schermata, linea, diagramma&#10;&#10;Il contenuto generato dall'IA potrebbe non essere corretto.">
            <a:extLst>
              <a:ext uri="{FF2B5EF4-FFF2-40B4-BE49-F238E27FC236}">
                <a16:creationId xmlns:a16="http://schemas.microsoft.com/office/drawing/2014/main" id="{6F2BB62F-C67E-C8AB-6391-61F21B6B78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2722" y="3009584"/>
            <a:ext cx="4251030" cy="3179851"/>
          </a:xfrm>
          <a:prstGeom prst="rect">
            <a:avLst/>
          </a:prstGeom>
        </p:spPr>
      </p:pic>
      <p:pic>
        <p:nvPicPr>
          <p:cNvPr id="13" name="Immagine 12" descr="Immagine che contiene testo, schermata, linea, diagramma&#10;&#10;Il contenuto generato dall'IA potrebbe non essere corretto.">
            <a:extLst>
              <a:ext uri="{FF2B5EF4-FFF2-40B4-BE49-F238E27FC236}">
                <a16:creationId xmlns:a16="http://schemas.microsoft.com/office/drawing/2014/main" id="{516FA01C-A917-799A-22F1-E413E65E21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6962" y="3009584"/>
            <a:ext cx="3242734" cy="3129427"/>
          </a:xfrm>
          <a:prstGeom prst="rect">
            <a:avLst/>
          </a:prstGeom>
        </p:spPr>
      </p:pic>
      <p:pic>
        <p:nvPicPr>
          <p:cNvPr id="15" name="Immagine 14" descr="Immagine che contiene testo, schermata, Carattere, numero&#10;&#10;Il contenuto generato dall'IA potrebbe non essere corretto.">
            <a:extLst>
              <a:ext uri="{FF2B5EF4-FFF2-40B4-BE49-F238E27FC236}">
                <a16:creationId xmlns:a16="http://schemas.microsoft.com/office/drawing/2014/main" id="{94ACE2F5-9BEF-14BA-A28B-6236FF8395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2907" y="3009584"/>
            <a:ext cx="3346371" cy="3129427"/>
          </a:xfrm>
          <a:prstGeom prst="rect">
            <a:avLst/>
          </a:prstGeom>
        </p:spPr>
      </p:pic>
    </p:spTree>
    <p:extLst>
      <p:ext uri="{BB962C8B-B14F-4D97-AF65-F5344CB8AC3E}">
        <p14:creationId xmlns:p14="http://schemas.microsoft.com/office/powerpoint/2010/main" val="29124149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28BA7C9-C230-84D7-E01B-41BE0AEB1F3B}"/>
              </a:ext>
            </a:extLst>
          </p:cNvPr>
          <p:cNvSpPr>
            <a:spLocks noGrp="1"/>
          </p:cNvSpPr>
          <p:nvPr>
            <p:ph type="title"/>
          </p:nvPr>
        </p:nvSpPr>
        <p:spPr/>
        <p:txBody>
          <a:bodyPr/>
          <a:lstStyle/>
          <a:p>
            <a:r>
              <a:rPr lang="en-GB" noProof="0" dirty="0"/>
              <a:t>Multiple linear regression -</a:t>
            </a:r>
            <a:br>
              <a:rPr lang="en-GB" noProof="0" dirty="0"/>
            </a:br>
            <a:r>
              <a:rPr lang="en-GB" noProof="0" dirty="0"/>
              <a:t>using numerical predictors only</a:t>
            </a:r>
          </a:p>
        </p:txBody>
      </p:sp>
      <p:sp>
        <p:nvSpPr>
          <p:cNvPr id="3" name="Segnaposto contenuto 2">
            <a:extLst>
              <a:ext uri="{FF2B5EF4-FFF2-40B4-BE49-F238E27FC236}">
                <a16:creationId xmlns:a16="http://schemas.microsoft.com/office/drawing/2014/main" id="{29A199F5-AFAC-1BCA-E6F5-DB9F255AF6CB}"/>
              </a:ext>
            </a:extLst>
          </p:cNvPr>
          <p:cNvSpPr>
            <a:spLocks noGrp="1"/>
          </p:cNvSpPr>
          <p:nvPr>
            <p:ph idx="1"/>
          </p:nvPr>
        </p:nvSpPr>
        <p:spPr>
          <a:xfrm>
            <a:off x="5029200" y="1825625"/>
            <a:ext cx="6324600" cy="4667250"/>
          </a:xfrm>
        </p:spPr>
        <p:txBody>
          <a:bodyPr>
            <a:normAutofit/>
          </a:bodyPr>
          <a:lstStyle/>
          <a:p>
            <a:pPr marL="0" indent="0">
              <a:lnSpc>
                <a:spcPct val="100000"/>
              </a:lnSpc>
              <a:buNone/>
            </a:pPr>
            <a:r>
              <a:rPr lang="en-GB" sz="2400" noProof="0" dirty="0"/>
              <a:t>The results of the linear regression model indicate that distance, preparation time, and courier experience significantly influence food delivery time (p-values = 0).</a:t>
            </a:r>
            <a:br>
              <a:rPr lang="en-GB" sz="2400" noProof="0" dirty="0"/>
            </a:br>
            <a:endParaRPr lang="en-GB" sz="2400" noProof="0" dirty="0"/>
          </a:p>
          <a:p>
            <a:pPr marL="0" indent="0">
              <a:lnSpc>
                <a:spcPct val="100000"/>
              </a:lnSpc>
              <a:buNone/>
            </a:pPr>
            <a:r>
              <a:rPr lang="en-GB" sz="2400" noProof="0" dirty="0"/>
              <a:t>The linear regression model explains approximately 73% of the variance in food delivery time, indicating a strong fit.</a:t>
            </a:r>
            <a:br>
              <a:rPr lang="en-GB" sz="2400" noProof="0" dirty="0"/>
            </a:br>
            <a:r>
              <a:rPr lang="en-GB" sz="2400" noProof="0" dirty="0"/>
              <a:t>The residual standard error (RSE) is 11 minutes, suggesting a moderate prediction error given the likely range of delivery times.</a:t>
            </a:r>
            <a:br>
              <a:rPr lang="en-GB" sz="2400" noProof="0" dirty="0"/>
            </a:br>
            <a:r>
              <a:rPr lang="en-GB" sz="2400" noProof="0" dirty="0"/>
              <a:t>Overall, the model performs well.</a:t>
            </a:r>
          </a:p>
        </p:txBody>
      </p:sp>
      <p:pic>
        <p:nvPicPr>
          <p:cNvPr id="5" name="Immagine 4" descr="Immagine che contiene testo, schermata, Carattere, numero&#10;&#10;Il contenuto generato dall'IA potrebbe non essere corretto.">
            <a:extLst>
              <a:ext uri="{FF2B5EF4-FFF2-40B4-BE49-F238E27FC236}">
                <a16:creationId xmlns:a16="http://schemas.microsoft.com/office/drawing/2014/main" id="{2334BB64-661D-673D-B395-B91C48BC5F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8075" y="1825625"/>
            <a:ext cx="3686857" cy="1603375"/>
          </a:xfrm>
          <a:prstGeom prst="rect">
            <a:avLst/>
          </a:prstGeom>
        </p:spPr>
      </p:pic>
      <p:pic>
        <p:nvPicPr>
          <p:cNvPr id="7" name="Immagine 6">
            <a:extLst>
              <a:ext uri="{FF2B5EF4-FFF2-40B4-BE49-F238E27FC236}">
                <a16:creationId xmlns:a16="http://schemas.microsoft.com/office/drawing/2014/main" id="{D1795BEE-E5AA-C0D1-AA9C-C25E16C7A7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076" y="3793896"/>
            <a:ext cx="3686856" cy="926643"/>
          </a:xfrm>
          <a:prstGeom prst="rect">
            <a:avLst/>
          </a:prstGeom>
        </p:spPr>
      </p:pic>
    </p:spTree>
    <p:extLst>
      <p:ext uri="{BB962C8B-B14F-4D97-AF65-F5344CB8AC3E}">
        <p14:creationId xmlns:p14="http://schemas.microsoft.com/office/powerpoint/2010/main" val="27031748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8750F3B-139F-785D-4097-C8977F170205}"/>
              </a:ext>
            </a:extLst>
          </p:cNvPr>
          <p:cNvSpPr>
            <a:spLocks noGrp="1"/>
          </p:cNvSpPr>
          <p:nvPr>
            <p:ph type="title"/>
          </p:nvPr>
        </p:nvSpPr>
        <p:spPr/>
        <p:txBody>
          <a:bodyPr/>
          <a:lstStyle/>
          <a:p>
            <a:r>
              <a:rPr lang="en-GB" noProof="0" dirty="0"/>
              <a:t>Multiple linear regression -</a:t>
            </a:r>
            <a:br>
              <a:rPr lang="en-GB" noProof="0" dirty="0"/>
            </a:br>
            <a:r>
              <a:rPr lang="en-GB" noProof="0" dirty="0"/>
              <a:t>evaluation of categorical regressors</a:t>
            </a:r>
          </a:p>
        </p:txBody>
      </p:sp>
      <p:sp>
        <p:nvSpPr>
          <p:cNvPr id="3" name="Segnaposto contenuto 2">
            <a:extLst>
              <a:ext uri="{FF2B5EF4-FFF2-40B4-BE49-F238E27FC236}">
                <a16:creationId xmlns:a16="http://schemas.microsoft.com/office/drawing/2014/main" id="{5CFB9F6F-2009-1C11-842E-BC07D43CE5A7}"/>
              </a:ext>
            </a:extLst>
          </p:cNvPr>
          <p:cNvSpPr>
            <a:spLocks noGrp="1"/>
          </p:cNvSpPr>
          <p:nvPr>
            <p:ph idx="1"/>
          </p:nvPr>
        </p:nvSpPr>
        <p:spPr>
          <a:xfrm>
            <a:off x="5935132" y="1825625"/>
            <a:ext cx="5418667" cy="4351338"/>
          </a:xfrm>
        </p:spPr>
        <p:txBody>
          <a:bodyPr>
            <a:normAutofit lnSpcReduction="10000"/>
          </a:bodyPr>
          <a:lstStyle/>
          <a:p>
            <a:pPr marL="0" indent="0">
              <a:buNone/>
            </a:pPr>
            <a:r>
              <a:rPr lang="en-GB" sz="2400" noProof="0" dirty="0"/>
              <a:t>Before creating the new model, we verify that the categorical variables are not strongly correlated with each other, ensuring that each one contributes useful information to the model.</a:t>
            </a:r>
            <a:br>
              <a:rPr lang="en-GB" sz="2400" noProof="0" dirty="0"/>
            </a:br>
            <a:r>
              <a:rPr lang="en-GB" sz="2400" noProof="0" dirty="0"/>
              <a:t>Since the variables are not numerical, we cannot use a standard correlation matrix.</a:t>
            </a:r>
            <a:br>
              <a:rPr lang="en-GB" sz="2400" noProof="0" dirty="0"/>
            </a:br>
            <a:r>
              <a:rPr lang="en-GB" sz="2400" noProof="0" dirty="0"/>
              <a:t>Instead, we use Cramér's V, a statistical measure of association between two categorical variables, which ranges from 0 (no association) to 1 (perfect association).</a:t>
            </a:r>
          </a:p>
        </p:txBody>
      </p:sp>
      <p:pic>
        <p:nvPicPr>
          <p:cNvPr id="6" name="Immagine 5">
            <a:extLst>
              <a:ext uri="{FF2B5EF4-FFF2-40B4-BE49-F238E27FC236}">
                <a16:creationId xmlns:a16="http://schemas.microsoft.com/office/drawing/2014/main" id="{2C825909-6C26-1E78-E545-5E2ED75FA7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764539"/>
            <a:ext cx="4944533" cy="4361805"/>
          </a:xfrm>
          <a:prstGeom prst="rect">
            <a:avLst/>
          </a:prstGeom>
        </p:spPr>
      </p:pic>
    </p:spTree>
    <p:extLst>
      <p:ext uri="{BB962C8B-B14F-4D97-AF65-F5344CB8AC3E}">
        <p14:creationId xmlns:p14="http://schemas.microsoft.com/office/powerpoint/2010/main" val="16667232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771FA4-B552-234C-AB72-601608562253}"/>
              </a:ext>
            </a:extLst>
          </p:cNvPr>
          <p:cNvSpPr>
            <a:spLocks noGrp="1"/>
          </p:cNvSpPr>
          <p:nvPr>
            <p:ph type="title"/>
          </p:nvPr>
        </p:nvSpPr>
        <p:spPr/>
        <p:txBody>
          <a:bodyPr/>
          <a:lstStyle/>
          <a:p>
            <a:r>
              <a:rPr lang="en-GB" noProof="0" dirty="0"/>
              <a:t>Multiple linear regression -</a:t>
            </a:r>
            <a:br>
              <a:rPr lang="en-GB" noProof="0" dirty="0"/>
            </a:br>
            <a:r>
              <a:rPr lang="en-GB" noProof="0" dirty="0"/>
              <a:t>full model evaluation</a:t>
            </a:r>
          </a:p>
        </p:txBody>
      </p:sp>
      <p:sp>
        <p:nvSpPr>
          <p:cNvPr id="3" name="Segnaposto contenuto 2">
            <a:extLst>
              <a:ext uri="{FF2B5EF4-FFF2-40B4-BE49-F238E27FC236}">
                <a16:creationId xmlns:a16="http://schemas.microsoft.com/office/drawing/2014/main" id="{7EBFD188-E5B4-8FE0-CCAF-EF4FB825A5B9}"/>
              </a:ext>
            </a:extLst>
          </p:cNvPr>
          <p:cNvSpPr>
            <a:spLocks noGrp="1"/>
          </p:cNvSpPr>
          <p:nvPr>
            <p:ph idx="1"/>
          </p:nvPr>
        </p:nvSpPr>
        <p:spPr>
          <a:xfrm>
            <a:off x="4478866" y="1690688"/>
            <a:ext cx="6874933" cy="4718579"/>
          </a:xfrm>
        </p:spPr>
        <p:txBody>
          <a:bodyPr>
            <a:normAutofit fontScale="47500" lnSpcReduction="20000"/>
          </a:bodyPr>
          <a:lstStyle/>
          <a:p>
            <a:pPr>
              <a:buFont typeface="Arial" panose="020B0604020202020204" pitchFamily="34" charset="0"/>
              <a:buChar char="•"/>
            </a:pPr>
            <a:r>
              <a:rPr lang="en-GB" sz="3800" noProof="0" dirty="0" err="1"/>
              <a:t>Distance_km</a:t>
            </a:r>
            <a:r>
              <a:rPr lang="en-GB" sz="3800" noProof="0" dirty="0"/>
              <a:t> has a strong and significant positive effect on delivery time.</a:t>
            </a:r>
          </a:p>
          <a:p>
            <a:pPr>
              <a:buFont typeface="Arial" panose="020B0604020202020204" pitchFamily="34" charset="0"/>
              <a:buChar char="•"/>
            </a:pPr>
            <a:r>
              <a:rPr lang="en-GB" sz="3800" noProof="0" dirty="0"/>
              <a:t>Adverse weather conditions like Foggy, Rainy, and Snowy significantly increase delivery time, compared to Clear weather.</a:t>
            </a:r>
          </a:p>
          <a:p>
            <a:pPr>
              <a:buFont typeface="Arial" panose="020B0604020202020204" pitchFamily="34" charset="0"/>
              <a:buChar char="•"/>
            </a:pPr>
            <a:r>
              <a:rPr lang="en-GB" sz="3800" noProof="0" dirty="0" err="1"/>
              <a:t>Traffic_Level</a:t>
            </a:r>
            <a:r>
              <a:rPr lang="en-GB" sz="3800" noProof="0" dirty="0"/>
              <a:t>[Low] and Medium significantly reduce delivery time compared to High traffic, which is the baseline.</a:t>
            </a:r>
          </a:p>
          <a:p>
            <a:pPr>
              <a:buFont typeface="Arial" panose="020B0604020202020204" pitchFamily="34" charset="0"/>
              <a:buChar char="•"/>
            </a:pPr>
            <a:r>
              <a:rPr lang="en-GB" sz="3800" noProof="0" dirty="0"/>
              <a:t>Different times of the day (Morning, Evening, Night) do not show statistically significant differences (p-values &gt; 0.05) from the baseline (Afternoon).</a:t>
            </a:r>
          </a:p>
          <a:p>
            <a:pPr>
              <a:buFont typeface="Arial" panose="020B0604020202020204" pitchFamily="34" charset="0"/>
              <a:buChar char="•"/>
            </a:pPr>
            <a:r>
              <a:rPr lang="en-GB" sz="3800" noProof="0" dirty="0"/>
              <a:t>Similarly, neither Car nor Scooter types show significant differences (p-values &gt; 0.05) from the baseline vehicle (Bike), suggesting that vehicle type may not strongly influence delivery time in this model.</a:t>
            </a:r>
          </a:p>
          <a:p>
            <a:pPr>
              <a:buFont typeface="Arial" panose="020B0604020202020204" pitchFamily="34" charset="0"/>
              <a:buChar char="•"/>
            </a:pPr>
            <a:r>
              <a:rPr lang="en-GB" sz="3800" noProof="0" dirty="0" err="1"/>
              <a:t>Preparation_Time_min</a:t>
            </a:r>
            <a:r>
              <a:rPr lang="en-GB" sz="3800" noProof="0" dirty="0"/>
              <a:t> significantly increases delivery time, as expected.</a:t>
            </a:r>
          </a:p>
          <a:p>
            <a:pPr>
              <a:buFont typeface="Arial" panose="020B0604020202020204" pitchFamily="34" charset="0"/>
              <a:buChar char="•"/>
            </a:pPr>
            <a:r>
              <a:rPr lang="en-GB" sz="3800" noProof="0" dirty="0" err="1"/>
              <a:t>Courier_Experience_yrs</a:t>
            </a:r>
            <a:r>
              <a:rPr lang="en-GB" sz="3800" noProof="0" dirty="0"/>
              <a:t> is negatively associated with delivery time, indicating that more experienced couriers tend to deliver faster.</a:t>
            </a:r>
          </a:p>
          <a:p>
            <a:endParaRPr lang="en-GB" noProof="0" dirty="0"/>
          </a:p>
        </p:txBody>
      </p:sp>
      <p:pic>
        <p:nvPicPr>
          <p:cNvPr id="5" name="Immagine 4" descr="Immagine che contiene testo, schermata, Carattere, documento&#10;&#10;Il contenuto generato dall'IA potrebbe non essere corretto.">
            <a:extLst>
              <a:ext uri="{FF2B5EF4-FFF2-40B4-BE49-F238E27FC236}">
                <a16:creationId xmlns:a16="http://schemas.microsoft.com/office/drawing/2014/main" id="{B128AD6E-27BB-422C-380C-5E1B23A2AC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8082" y="1690688"/>
            <a:ext cx="3185436" cy="4282811"/>
          </a:xfrm>
          <a:prstGeom prst="rect">
            <a:avLst/>
          </a:prstGeom>
        </p:spPr>
      </p:pic>
      <p:pic>
        <p:nvPicPr>
          <p:cNvPr id="7" name="Immagine 6">
            <a:extLst>
              <a:ext uri="{FF2B5EF4-FFF2-40B4-BE49-F238E27FC236}">
                <a16:creationId xmlns:a16="http://schemas.microsoft.com/office/drawing/2014/main" id="{C4727406-A367-ACCF-2882-BEAF5F4CA6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8082" y="6046021"/>
            <a:ext cx="2351147" cy="532580"/>
          </a:xfrm>
          <a:prstGeom prst="rect">
            <a:avLst/>
          </a:prstGeom>
        </p:spPr>
      </p:pic>
    </p:spTree>
    <p:extLst>
      <p:ext uri="{BB962C8B-B14F-4D97-AF65-F5344CB8AC3E}">
        <p14:creationId xmlns:p14="http://schemas.microsoft.com/office/powerpoint/2010/main" val="1656051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1D67C2A-3D76-8736-C32E-DC87EA2F643D}"/>
              </a:ext>
            </a:extLst>
          </p:cNvPr>
          <p:cNvSpPr>
            <a:spLocks noGrp="1"/>
          </p:cNvSpPr>
          <p:nvPr>
            <p:ph type="title"/>
          </p:nvPr>
        </p:nvSpPr>
        <p:spPr/>
        <p:txBody>
          <a:bodyPr/>
          <a:lstStyle/>
          <a:p>
            <a:r>
              <a:rPr lang="en-GB" noProof="0" dirty="0"/>
              <a:t>Multiple linear regression -</a:t>
            </a:r>
            <a:br>
              <a:rPr lang="en-GB" noProof="0" dirty="0"/>
            </a:br>
            <a:r>
              <a:rPr lang="en-GB" noProof="0" dirty="0"/>
              <a:t>refined model</a:t>
            </a:r>
          </a:p>
        </p:txBody>
      </p:sp>
      <p:sp>
        <p:nvSpPr>
          <p:cNvPr id="3" name="Segnaposto contenuto 2">
            <a:extLst>
              <a:ext uri="{FF2B5EF4-FFF2-40B4-BE49-F238E27FC236}">
                <a16:creationId xmlns:a16="http://schemas.microsoft.com/office/drawing/2014/main" id="{FCB04820-396D-3062-A055-D4D339E7814C}"/>
              </a:ext>
            </a:extLst>
          </p:cNvPr>
          <p:cNvSpPr>
            <a:spLocks noGrp="1"/>
          </p:cNvSpPr>
          <p:nvPr>
            <p:ph idx="1"/>
          </p:nvPr>
        </p:nvSpPr>
        <p:spPr>
          <a:xfrm>
            <a:off x="838200" y="1825624"/>
            <a:ext cx="10515600" cy="942975"/>
          </a:xfrm>
        </p:spPr>
        <p:txBody>
          <a:bodyPr>
            <a:normAutofit/>
          </a:bodyPr>
          <a:lstStyle/>
          <a:p>
            <a:r>
              <a:rPr lang="en-GB" noProof="0" dirty="0"/>
              <a:t>We choose to remove </a:t>
            </a:r>
            <a:r>
              <a:rPr lang="en-GB" noProof="0" dirty="0" err="1"/>
              <a:t>Vehicle_Type</a:t>
            </a:r>
            <a:r>
              <a:rPr lang="en-GB" noProof="0" dirty="0"/>
              <a:t> and </a:t>
            </a:r>
            <a:r>
              <a:rPr lang="en-GB" noProof="0" dirty="0" err="1"/>
              <a:t>Time_of_day</a:t>
            </a:r>
            <a:r>
              <a:rPr lang="en-GB" noProof="0" dirty="0"/>
              <a:t>, as they are the least statistically significant, with high p-values. </a:t>
            </a:r>
          </a:p>
        </p:txBody>
      </p:sp>
      <p:pic>
        <p:nvPicPr>
          <p:cNvPr id="5" name="Immagine 4">
            <a:extLst>
              <a:ext uri="{FF2B5EF4-FFF2-40B4-BE49-F238E27FC236}">
                <a16:creationId xmlns:a16="http://schemas.microsoft.com/office/drawing/2014/main" id="{1BD38AA3-066B-FD24-F751-C33E482ACB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768599"/>
            <a:ext cx="3386667" cy="3053077"/>
          </a:xfrm>
          <a:prstGeom prst="rect">
            <a:avLst/>
          </a:prstGeom>
        </p:spPr>
      </p:pic>
      <p:pic>
        <p:nvPicPr>
          <p:cNvPr id="7" name="Immagine 6">
            <a:extLst>
              <a:ext uri="{FF2B5EF4-FFF2-40B4-BE49-F238E27FC236}">
                <a16:creationId xmlns:a16="http://schemas.microsoft.com/office/drawing/2014/main" id="{339F0F4B-BF6A-2929-DBFE-51E31018C3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5895734"/>
            <a:ext cx="2064183" cy="505066"/>
          </a:xfrm>
          <a:prstGeom prst="rect">
            <a:avLst/>
          </a:prstGeom>
        </p:spPr>
      </p:pic>
      <p:pic>
        <p:nvPicPr>
          <p:cNvPr id="9" name="Immagine 8">
            <a:extLst>
              <a:ext uri="{FF2B5EF4-FFF2-40B4-BE49-F238E27FC236}">
                <a16:creationId xmlns:a16="http://schemas.microsoft.com/office/drawing/2014/main" id="{AF1F9DA0-9F06-9504-B76E-C92A74D535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2505" y="3429000"/>
            <a:ext cx="3266990" cy="2374663"/>
          </a:xfrm>
          <a:prstGeom prst="rect">
            <a:avLst/>
          </a:prstGeom>
        </p:spPr>
      </p:pic>
      <p:pic>
        <p:nvPicPr>
          <p:cNvPr id="11" name="Immagine 10">
            <a:extLst>
              <a:ext uri="{FF2B5EF4-FFF2-40B4-BE49-F238E27FC236}">
                <a16:creationId xmlns:a16="http://schemas.microsoft.com/office/drawing/2014/main" id="{7FE00B08-4735-712B-104F-4A2BBD6320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7133" y="3442335"/>
            <a:ext cx="3266990" cy="2289810"/>
          </a:xfrm>
          <a:prstGeom prst="rect">
            <a:avLst/>
          </a:prstGeom>
        </p:spPr>
      </p:pic>
    </p:spTree>
    <p:extLst>
      <p:ext uri="{BB962C8B-B14F-4D97-AF65-F5344CB8AC3E}">
        <p14:creationId xmlns:p14="http://schemas.microsoft.com/office/powerpoint/2010/main" val="791668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50438D8-3CE0-E45D-44D5-89061C12DB4E}"/>
              </a:ext>
            </a:extLst>
          </p:cNvPr>
          <p:cNvSpPr>
            <a:spLocks noGrp="1"/>
          </p:cNvSpPr>
          <p:nvPr>
            <p:ph type="title"/>
          </p:nvPr>
        </p:nvSpPr>
        <p:spPr/>
        <p:txBody>
          <a:bodyPr/>
          <a:lstStyle/>
          <a:p>
            <a:r>
              <a:rPr lang="en-GB" noProof="0" dirty="0"/>
              <a:t>Multiple linear regression -</a:t>
            </a:r>
            <a:br>
              <a:rPr lang="en-GB" noProof="0" dirty="0"/>
            </a:br>
            <a:r>
              <a:rPr lang="en-GB" noProof="0" dirty="0"/>
              <a:t>residual evaluation</a:t>
            </a:r>
          </a:p>
        </p:txBody>
      </p:sp>
      <p:sp>
        <p:nvSpPr>
          <p:cNvPr id="3" name="Segnaposto contenuto 2">
            <a:extLst>
              <a:ext uri="{FF2B5EF4-FFF2-40B4-BE49-F238E27FC236}">
                <a16:creationId xmlns:a16="http://schemas.microsoft.com/office/drawing/2014/main" id="{18730080-5C80-C9F0-8BB7-59901D55768A}"/>
              </a:ext>
            </a:extLst>
          </p:cNvPr>
          <p:cNvSpPr>
            <a:spLocks noGrp="1"/>
          </p:cNvSpPr>
          <p:nvPr>
            <p:ph idx="1"/>
          </p:nvPr>
        </p:nvSpPr>
        <p:spPr>
          <a:xfrm>
            <a:off x="838200" y="1825625"/>
            <a:ext cx="5257800" cy="4351338"/>
          </a:xfrm>
        </p:spPr>
        <p:txBody>
          <a:bodyPr/>
          <a:lstStyle/>
          <a:p>
            <a:pPr marL="0" indent="0">
              <a:buNone/>
            </a:pPr>
            <a:r>
              <a:rPr lang="en-GB" sz="1800" noProof="0" dirty="0"/>
              <a:t>Residuals follow a normal distribution (as confirmed by the plot on the right), and a threshold based on the standard deviation is applied to identify anomalous observations.</a:t>
            </a:r>
            <a:br>
              <a:rPr lang="en-GB" sz="1800" noProof="0" dirty="0"/>
            </a:br>
            <a:r>
              <a:rPr lang="en-GB" sz="1800" noProof="0" dirty="0"/>
              <a:t>Instead of the conventional ±3 standard deviations, we adopted a slightly more restrictive cutoff of ±2.9 standard deviations.</a:t>
            </a:r>
          </a:p>
          <a:p>
            <a:pPr marL="0" indent="0">
              <a:buNone/>
            </a:pPr>
            <a:br>
              <a:rPr lang="en-GB" sz="1800" noProof="0" dirty="0"/>
            </a:br>
            <a:r>
              <a:rPr lang="en-GB" sz="1800" noProof="0" dirty="0"/>
              <a:t>This choice allowed us to remove all significant outliers without discarding a substantial portion of the data.</a:t>
            </a:r>
          </a:p>
        </p:txBody>
      </p:sp>
      <p:pic>
        <p:nvPicPr>
          <p:cNvPr id="5" name="Immagine 4">
            <a:extLst>
              <a:ext uri="{FF2B5EF4-FFF2-40B4-BE49-F238E27FC236}">
                <a16:creationId xmlns:a16="http://schemas.microsoft.com/office/drawing/2014/main" id="{8C6FE1D7-6D93-D9F4-15C1-1AC42D64A3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414596"/>
            <a:ext cx="5509737" cy="4252328"/>
          </a:xfrm>
          <a:prstGeom prst="rect">
            <a:avLst/>
          </a:prstGeom>
        </p:spPr>
      </p:pic>
    </p:spTree>
    <p:extLst>
      <p:ext uri="{BB962C8B-B14F-4D97-AF65-F5344CB8AC3E}">
        <p14:creationId xmlns:p14="http://schemas.microsoft.com/office/powerpoint/2010/main" val="2928272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A5819F3-DA43-CC44-5A2C-11A82F419AC6}"/>
              </a:ext>
            </a:extLst>
          </p:cNvPr>
          <p:cNvSpPr>
            <a:spLocks noGrp="1"/>
          </p:cNvSpPr>
          <p:nvPr>
            <p:ph type="title"/>
          </p:nvPr>
        </p:nvSpPr>
        <p:spPr/>
        <p:txBody>
          <a:bodyPr/>
          <a:lstStyle/>
          <a:p>
            <a:r>
              <a:rPr lang="en-GB" noProof="0" dirty="0"/>
              <a:t>Multiple linear regression -</a:t>
            </a:r>
            <a:br>
              <a:rPr lang="en-GB" noProof="0" dirty="0"/>
            </a:br>
            <a:r>
              <a:rPr lang="en-GB" noProof="0" dirty="0"/>
              <a:t>refined model with cleaned data</a:t>
            </a:r>
          </a:p>
        </p:txBody>
      </p:sp>
      <p:pic>
        <p:nvPicPr>
          <p:cNvPr id="7" name="Immagine 6" descr="Immagine che contiene testo, schermata, linea, Diagramma&#10;&#10;Il contenuto generato dall'IA potrebbe non essere corretto.">
            <a:extLst>
              <a:ext uri="{FF2B5EF4-FFF2-40B4-BE49-F238E27FC236}">
                <a16:creationId xmlns:a16="http://schemas.microsoft.com/office/drawing/2014/main" id="{44F6C76B-5E38-C786-5583-4A7735D138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3795" y="3625712"/>
            <a:ext cx="3518948" cy="2517667"/>
          </a:xfrm>
          <a:prstGeom prst="rect">
            <a:avLst/>
          </a:prstGeom>
        </p:spPr>
      </p:pic>
      <p:pic>
        <p:nvPicPr>
          <p:cNvPr id="5" name="Segnaposto contenuto 4" descr="Immagine che contiene testo, schermata, Carattere, numero&#10;&#10;Il contenuto generato dall'IA potrebbe non essere corretto.">
            <a:extLst>
              <a:ext uri="{FF2B5EF4-FFF2-40B4-BE49-F238E27FC236}">
                <a16:creationId xmlns:a16="http://schemas.microsoft.com/office/drawing/2014/main" id="{8AAA5942-29B4-CE77-AB90-4CF4EC05457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51554" y="3535919"/>
            <a:ext cx="2533325" cy="2287778"/>
          </a:xfrm>
        </p:spPr>
      </p:pic>
      <p:pic>
        <p:nvPicPr>
          <p:cNvPr id="9" name="Immagine 8" descr="Immagine che contiene testo, schermata, diagramma, Diagramma&#10;&#10;Il contenuto generato dall'IA potrebbe non essere corretto.">
            <a:extLst>
              <a:ext uri="{FF2B5EF4-FFF2-40B4-BE49-F238E27FC236}">
                <a16:creationId xmlns:a16="http://schemas.microsoft.com/office/drawing/2014/main" id="{CE36AE9B-82F0-6EBB-F102-70A2ECCBA6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445" y="3662144"/>
            <a:ext cx="3518948" cy="2481236"/>
          </a:xfrm>
          <a:prstGeom prst="rect">
            <a:avLst/>
          </a:prstGeom>
        </p:spPr>
      </p:pic>
      <p:sp>
        <p:nvSpPr>
          <p:cNvPr id="11" name="CasellaDiTesto 10">
            <a:extLst>
              <a:ext uri="{FF2B5EF4-FFF2-40B4-BE49-F238E27FC236}">
                <a16:creationId xmlns:a16="http://schemas.microsoft.com/office/drawing/2014/main" id="{6FB60E1C-EE99-7623-29B1-1387E82F9D8F}"/>
              </a:ext>
            </a:extLst>
          </p:cNvPr>
          <p:cNvSpPr txBox="1"/>
          <p:nvPr/>
        </p:nvSpPr>
        <p:spPr>
          <a:xfrm>
            <a:off x="838200" y="1921933"/>
            <a:ext cx="10512193" cy="1754326"/>
          </a:xfrm>
          <a:prstGeom prst="rect">
            <a:avLst/>
          </a:prstGeom>
          <a:noFill/>
        </p:spPr>
        <p:txBody>
          <a:bodyPr wrap="square" rtlCol="0">
            <a:spAutoFit/>
          </a:bodyPr>
          <a:lstStyle/>
          <a:p>
            <a:r>
              <a:rPr lang="en-GB" noProof="0" dirty="0"/>
              <a:t>With the removal of the outliers the R² value has improved by about 10%, nearly reaching 90%.</a:t>
            </a:r>
            <a:br>
              <a:rPr lang="en-GB" noProof="0" dirty="0"/>
            </a:br>
            <a:r>
              <a:rPr lang="en-GB" noProof="0" dirty="0"/>
              <a:t>The error in delivery time is now approximately 6-7 minutes.</a:t>
            </a:r>
          </a:p>
          <a:p>
            <a:r>
              <a:rPr lang="en-GB" b="0" i="0" noProof="0" dirty="0">
                <a:effectLst/>
                <a:latin typeface="system-ui"/>
              </a:rPr>
              <a:t>However, from the </a:t>
            </a:r>
            <a:r>
              <a:rPr lang="en-GB" b="0" i="1" noProof="0" dirty="0">
                <a:effectLst/>
                <a:latin typeface="system-ui"/>
              </a:rPr>
              <a:t>Residuals vs Predicted Values</a:t>
            </a:r>
            <a:r>
              <a:rPr lang="en-GB" b="0" i="0" noProof="0" dirty="0">
                <a:effectLst/>
                <a:latin typeface="system-ui"/>
              </a:rPr>
              <a:t> plot, we can observe a clear cone-shaped pattern, with residuals starting from 0 and ranging between -20 and +20.</a:t>
            </a:r>
            <a:br>
              <a:rPr lang="en-GB" noProof="0" dirty="0"/>
            </a:br>
            <a:r>
              <a:rPr lang="en-GB" b="0" i="0" noProof="0" dirty="0">
                <a:effectLst/>
                <a:latin typeface="system-ui"/>
              </a:rPr>
              <a:t>This pattern indicates </a:t>
            </a:r>
            <a:r>
              <a:rPr lang="en-GB" b="1" i="0" noProof="0" dirty="0">
                <a:effectLst/>
                <a:latin typeface="system-ui"/>
              </a:rPr>
              <a:t>heteroscedasticity</a:t>
            </a:r>
            <a:r>
              <a:rPr lang="en-GB" b="0" i="0" noProof="0" dirty="0">
                <a:effectLst/>
                <a:latin typeface="system-ui"/>
              </a:rPr>
              <a:t>, meaning the variance of the residuals increases as the predicted values grow.</a:t>
            </a:r>
            <a:endParaRPr lang="en-GB" noProof="0" dirty="0"/>
          </a:p>
        </p:txBody>
      </p:sp>
      <p:pic>
        <p:nvPicPr>
          <p:cNvPr id="13" name="Immagine 12">
            <a:extLst>
              <a:ext uri="{FF2B5EF4-FFF2-40B4-BE49-F238E27FC236}">
                <a16:creationId xmlns:a16="http://schemas.microsoft.com/office/drawing/2014/main" id="{9FF71568-27A0-C483-2F6B-7ED923B0C1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1554" y="5891039"/>
            <a:ext cx="2240379" cy="465215"/>
          </a:xfrm>
          <a:prstGeom prst="rect">
            <a:avLst/>
          </a:prstGeom>
        </p:spPr>
      </p:pic>
    </p:spTree>
    <p:extLst>
      <p:ext uri="{BB962C8B-B14F-4D97-AF65-F5344CB8AC3E}">
        <p14:creationId xmlns:p14="http://schemas.microsoft.com/office/powerpoint/2010/main" val="6546116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5AD2CF0-2D5B-7266-3E40-D35BA4D41F61}"/>
              </a:ext>
            </a:extLst>
          </p:cNvPr>
          <p:cNvSpPr>
            <a:spLocks noGrp="1"/>
          </p:cNvSpPr>
          <p:nvPr>
            <p:ph type="title"/>
          </p:nvPr>
        </p:nvSpPr>
        <p:spPr/>
        <p:txBody>
          <a:bodyPr/>
          <a:lstStyle/>
          <a:p>
            <a:r>
              <a:rPr lang="en-GB" noProof="0" dirty="0"/>
              <a:t>Multiple linear regression -</a:t>
            </a:r>
            <a:br>
              <a:rPr lang="en-GB" noProof="0" dirty="0"/>
            </a:br>
            <a:r>
              <a:rPr lang="en-GB" noProof="0" dirty="0"/>
              <a:t>model transformations</a:t>
            </a:r>
          </a:p>
        </p:txBody>
      </p:sp>
      <p:sp>
        <p:nvSpPr>
          <p:cNvPr id="3" name="Segnaposto contenuto 2">
            <a:extLst>
              <a:ext uri="{FF2B5EF4-FFF2-40B4-BE49-F238E27FC236}">
                <a16:creationId xmlns:a16="http://schemas.microsoft.com/office/drawing/2014/main" id="{44EA3A9C-4D85-DCBD-D690-A082AC77F15F}"/>
              </a:ext>
            </a:extLst>
          </p:cNvPr>
          <p:cNvSpPr>
            <a:spLocks noGrp="1"/>
          </p:cNvSpPr>
          <p:nvPr>
            <p:ph idx="1"/>
          </p:nvPr>
        </p:nvSpPr>
        <p:spPr>
          <a:xfrm>
            <a:off x="770867" y="1825625"/>
            <a:ext cx="4413277" cy="4351338"/>
          </a:xfrm>
        </p:spPr>
        <p:txBody>
          <a:bodyPr>
            <a:normAutofit lnSpcReduction="10000"/>
          </a:bodyPr>
          <a:lstStyle/>
          <a:p>
            <a:pPr marL="0" indent="0">
              <a:buNone/>
            </a:pPr>
            <a:r>
              <a:rPr lang="en-GB" sz="1800" noProof="0" dirty="0"/>
              <a:t>After noticing heteroscedasticity in the previous model’s residuals graph, we attempt transformations on the model to try to improve its performance.</a:t>
            </a:r>
          </a:p>
          <a:p>
            <a:r>
              <a:rPr lang="en-GB" sz="1800" noProof="0" dirty="0"/>
              <a:t>The logarithm-transformed model (first row) is slightly worse than the base model, as we can see in the scatterplot.</a:t>
            </a:r>
          </a:p>
          <a:p>
            <a:r>
              <a:rPr lang="en-GB" sz="1800" noProof="0" dirty="0"/>
              <a:t>The square root –transformed model (second row) has a slightly better residual distribution.</a:t>
            </a:r>
          </a:p>
          <a:p>
            <a:pPr marL="0" indent="0">
              <a:buNone/>
            </a:pPr>
            <a:r>
              <a:rPr lang="en-GB" sz="1800" noProof="0" dirty="0"/>
              <a:t>Observing the results from the plots, no clear improvement is noticeable.</a:t>
            </a:r>
            <a:br>
              <a:rPr lang="en-GB" sz="1800" noProof="0" dirty="0"/>
            </a:br>
            <a:r>
              <a:rPr lang="en-GB" sz="1800" noProof="0" dirty="0"/>
              <a:t>Moreover, the R² values are similar to the original model.</a:t>
            </a:r>
            <a:br>
              <a:rPr lang="en-GB" sz="1800" noProof="0" dirty="0"/>
            </a:br>
            <a:r>
              <a:rPr lang="en-GB" sz="1800" noProof="0" dirty="0"/>
              <a:t>Therefore, we prefer to continue our work with the non-transformed model.</a:t>
            </a:r>
          </a:p>
          <a:p>
            <a:pPr marL="0" indent="0">
              <a:buNone/>
            </a:pPr>
            <a:r>
              <a:rPr lang="en-GB" sz="1800" dirty="0"/>
              <a:t>BOX COX da </a:t>
            </a:r>
            <a:r>
              <a:rPr lang="en-GB" sz="1800" dirty="0" err="1"/>
              <a:t>testare</a:t>
            </a:r>
            <a:endParaRPr lang="en-GB" sz="1800" noProof="0" dirty="0"/>
          </a:p>
        </p:txBody>
      </p:sp>
      <p:pic>
        <p:nvPicPr>
          <p:cNvPr id="5" name="Immagine 4" descr="Immagine che contiene testo, Diagramma, diagramma, linea&#10;&#10;Il contenuto generato dall'IA potrebbe non essere corretto.">
            <a:extLst>
              <a:ext uri="{FF2B5EF4-FFF2-40B4-BE49-F238E27FC236}">
                <a16:creationId xmlns:a16="http://schemas.microsoft.com/office/drawing/2014/main" id="{038321C4-23B9-D765-3738-D3CA45D96D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92807" y="1777132"/>
            <a:ext cx="2960993" cy="2086376"/>
          </a:xfrm>
          <a:prstGeom prst="rect">
            <a:avLst/>
          </a:prstGeom>
        </p:spPr>
      </p:pic>
      <p:pic>
        <p:nvPicPr>
          <p:cNvPr id="7" name="Immagine 6" descr="Immagine che contiene linea, Diagramma, testo, diagramma&#10;&#10;Il contenuto generato dall'IA potrebbe non essere corretto.">
            <a:extLst>
              <a:ext uri="{FF2B5EF4-FFF2-40B4-BE49-F238E27FC236}">
                <a16:creationId xmlns:a16="http://schemas.microsoft.com/office/drawing/2014/main" id="{C2E2427B-73BE-423B-CE29-B5AF080DEE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800" y="1825625"/>
            <a:ext cx="2893660" cy="1989391"/>
          </a:xfrm>
          <a:prstGeom prst="rect">
            <a:avLst/>
          </a:prstGeom>
        </p:spPr>
      </p:pic>
      <p:pic>
        <p:nvPicPr>
          <p:cNvPr id="9" name="Immagine 8" descr="Immagine che contiene Diagramma, linea, testo, diagramma&#10;&#10;Il contenuto generato dall'IA potrebbe non essere corretto.">
            <a:extLst>
              <a:ext uri="{FF2B5EF4-FFF2-40B4-BE49-F238E27FC236}">
                <a16:creationId xmlns:a16="http://schemas.microsoft.com/office/drawing/2014/main" id="{CDA40804-CA34-2AA4-07E6-89B5B51046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02434" y="4189234"/>
            <a:ext cx="2942017" cy="2018749"/>
          </a:xfrm>
          <a:prstGeom prst="rect">
            <a:avLst/>
          </a:prstGeom>
        </p:spPr>
      </p:pic>
      <p:pic>
        <p:nvPicPr>
          <p:cNvPr id="11" name="Immagine 10" descr="Immagine che contiene testo, diagramma, Diagramma, schermata&#10;&#10;Il contenuto generato dall'IA potrebbe non essere corretto.">
            <a:extLst>
              <a:ext uri="{FF2B5EF4-FFF2-40B4-BE49-F238E27FC236}">
                <a16:creationId xmlns:a16="http://schemas.microsoft.com/office/drawing/2014/main" id="{DAC3EAE2-3660-B2FD-1D44-9CA7E8A861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96095" y="4121607"/>
            <a:ext cx="3057705" cy="2086376"/>
          </a:xfrm>
          <a:prstGeom prst="rect">
            <a:avLst/>
          </a:prstGeom>
        </p:spPr>
      </p:pic>
    </p:spTree>
    <p:extLst>
      <p:ext uri="{BB962C8B-B14F-4D97-AF65-F5344CB8AC3E}">
        <p14:creationId xmlns:p14="http://schemas.microsoft.com/office/powerpoint/2010/main" val="7182199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323F7C-7E31-E45B-4373-28AEB3FC710A}"/>
              </a:ext>
            </a:extLst>
          </p:cNvPr>
          <p:cNvSpPr>
            <a:spLocks noGrp="1"/>
          </p:cNvSpPr>
          <p:nvPr>
            <p:ph type="title"/>
          </p:nvPr>
        </p:nvSpPr>
        <p:spPr/>
        <p:txBody>
          <a:bodyPr/>
          <a:lstStyle/>
          <a:p>
            <a:r>
              <a:rPr lang="en-GB" noProof="0" dirty="0"/>
              <a:t>Cross validation</a:t>
            </a:r>
          </a:p>
        </p:txBody>
      </p:sp>
      <p:sp>
        <p:nvSpPr>
          <p:cNvPr id="7" name="Segnaposto contenuto 6">
            <a:extLst>
              <a:ext uri="{FF2B5EF4-FFF2-40B4-BE49-F238E27FC236}">
                <a16:creationId xmlns:a16="http://schemas.microsoft.com/office/drawing/2014/main" id="{F5A6A326-2C40-8DD3-97D1-D8F27184A8E8}"/>
              </a:ext>
            </a:extLst>
          </p:cNvPr>
          <p:cNvSpPr>
            <a:spLocks noGrp="1"/>
          </p:cNvSpPr>
          <p:nvPr>
            <p:ph idx="1"/>
          </p:nvPr>
        </p:nvSpPr>
        <p:spPr>
          <a:xfrm>
            <a:off x="838200" y="1825625"/>
            <a:ext cx="10515600" cy="4667250"/>
          </a:xfrm>
        </p:spPr>
        <p:txBody>
          <a:bodyPr>
            <a:normAutofit/>
          </a:bodyPr>
          <a:lstStyle/>
          <a:p>
            <a:pPr marL="0" indent="0">
              <a:buNone/>
            </a:pPr>
            <a:r>
              <a:rPr lang="en-GB" sz="1800" noProof="0" dirty="0"/>
              <a:t>By testing the model on a separate validation set, we can detect overfitting and assess real-world performance.</a:t>
            </a:r>
          </a:p>
          <a:p>
            <a:r>
              <a:rPr lang="en-GB" sz="1800" noProof="0" dirty="0"/>
              <a:t>Cross-validation: we split the dataset into a training set </a:t>
            </a:r>
            <a:r>
              <a:rPr lang="en-GB" sz="1800" noProof="0" dirty="0" err="1"/>
              <a:t>Food_train</a:t>
            </a:r>
            <a:r>
              <a:rPr lang="en-GB" sz="1800" noProof="0" dirty="0"/>
              <a:t> and a validation set </a:t>
            </a:r>
            <a:r>
              <a:rPr lang="en-GB" sz="1800" noProof="0" dirty="0" err="1"/>
              <a:t>Food_valid</a:t>
            </a:r>
            <a:r>
              <a:rPr lang="en-GB" sz="1800" noProof="0" dirty="0"/>
              <a:t>.</a:t>
            </a:r>
            <a:br>
              <a:rPr lang="en-GB" sz="1800" noProof="0" dirty="0"/>
            </a:br>
            <a:r>
              <a:rPr lang="en-GB" sz="1800" noProof="0" dirty="0"/>
              <a:t>We explicitly define the size of the validation set (430 samples), which is exactly half of the total dataset, to ensure a consistent and controlled evaluation.</a:t>
            </a:r>
          </a:p>
          <a:p>
            <a:pPr marL="0" indent="0">
              <a:buNone/>
            </a:pPr>
            <a:r>
              <a:rPr lang="en-GB" sz="1800" noProof="0" dirty="0"/>
              <a:t>     MSE:	</a:t>
            </a:r>
            <a:r>
              <a:rPr kumimoji="0" lang="en-GB" sz="1800" b="0" i="0" u="none" strike="noStrike" cap="none" normalizeH="0" baseline="0" noProof="0" dirty="0">
                <a:ln>
                  <a:noFill/>
                </a:ln>
                <a:solidFill>
                  <a:schemeClr val="tx1"/>
                </a:solidFill>
                <a:effectLst/>
                <a:latin typeface="inherit"/>
              </a:rPr>
              <a:t> 48.8813195529826 	</a:t>
            </a:r>
            <a:r>
              <a:rPr lang="en-GB" sz="1800" noProof="0" dirty="0"/>
              <a:t>RMSE: </a:t>
            </a:r>
            <a:r>
              <a:rPr kumimoji="0" lang="en-GB" sz="1800" b="0" i="0" u="none" strike="noStrike" cap="none" normalizeH="0" baseline="0" noProof="0" dirty="0">
                <a:ln>
                  <a:noFill/>
                </a:ln>
                <a:solidFill>
                  <a:schemeClr val="tx1"/>
                </a:solidFill>
                <a:effectLst/>
                <a:latin typeface="inherit"/>
              </a:rPr>
              <a:t>6.991517685952214</a:t>
            </a:r>
            <a:r>
              <a:rPr kumimoji="0" lang="en-GB" sz="1600" b="0" i="0" u="none" strike="noStrike" cap="none" normalizeH="0" baseline="0" noProof="0" dirty="0">
                <a:ln>
                  <a:noFill/>
                </a:ln>
                <a:solidFill>
                  <a:schemeClr val="tx1"/>
                </a:solidFill>
                <a:effectLst/>
              </a:rPr>
              <a:t> </a:t>
            </a:r>
            <a:endParaRPr lang="en-GB" sz="1800" noProof="0" dirty="0"/>
          </a:p>
          <a:p>
            <a:r>
              <a:rPr lang="en-GB" sz="1800" noProof="0" dirty="0"/>
              <a:t>Leave-one-out cross-validation is more precise but the most expensive in terms of both time and computation, as it requires the model to be trained multiple times, with each iteration leaving out a single data point for validation.</a:t>
            </a:r>
            <a:br>
              <a:rPr lang="en-GB" sz="1800" noProof="0" dirty="0"/>
            </a:br>
            <a:r>
              <a:rPr lang="en-GB" sz="1800" noProof="0" dirty="0"/>
              <a:t>Indeed, the results obtained in terms of MSE and RMSE were slightly improved compared to the previous cross-validation.</a:t>
            </a:r>
          </a:p>
          <a:p>
            <a:pPr marL="0" indent="0">
              <a:buNone/>
            </a:pPr>
            <a:r>
              <a:rPr lang="en-GB" sz="1800" noProof="0" dirty="0"/>
              <a:t>     MSE:	</a:t>
            </a:r>
            <a:r>
              <a:rPr kumimoji="0" lang="en-GB" sz="1800" b="0" i="0" u="none" strike="noStrike" cap="none" normalizeH="0" baseline="0" noProof="0" dirty="0">
                <a:ln>
                  <a:noFill/>
                </a:ln>
                <a:solidFill>
                  <a:schemeClr val="tx1"/>
                </a:solidFill>
                <a:effectLst/>
                <a:latin typeface="inherit"/>
              </a:rPr>
              <a:t> 44.70860072334475</a:t>
            </a:r>
            <a:r>
              <a:rPr kumimoji="0" lang="en-GB" sz="1600" b="0" i="0" u="none" strike="noStrike" cap="none" normalizeH="0" baseline="0" noProof="0" dirty="0">
                <a:ln>
                  <a:noFill/>
                </a:ln>
                <a:solidFill>
                  <a:schemeClr val="tx1"/>
                </a:solidFill>
                <a:effectLst/>
              </a:rPr>
              <a:t> </a:t>
            </a:r>
            <a:r>
              <a:rPr kumimoji="0" lang="en-GB" sz="1800" b="0" i="0" u="none" strike="noStrike" cap="none" normalizeH="0" baseline="0" noProof="0" dirty="0">
                <a:ln>
                  <a:noFill/>
                </a:ln>
                <a:solidFill>
                  <a:schemeClr val="tx1"/>
                </a:solidFill>
                <a:effectLst/>
                <a:latin typeface="inherit"/>
              </a:rPr>
              <a:t>	</a:t>
            </a:r>
            <a:r>
              <a:rPr lang="en-GB" sz="1800" noProof="0" dirty="0"/>
              <a:t>RMSE: </a:t>
            </a:r>
            <a:r>
              <a:rPr kumimoji="0" lang="en-GB" sz="1800" b="0" i="0" u="none" strike="noStrike" cap="none" normalizeH="0" baseline="0" noProof="0" dirty="0">
                <a:ln>
                  <a:noFill/>
                </a:ln>
                <a:solidFill>
                  <a:schemeClr val="tx1"/>
                </a:solidFill>
                <a:effectLst/>
                <a:latin typeface="inherit"/>
              </a:rPr>
              <a:t>6.686449036921223</a:t>
            </a:r>
            <a:r>
              <a:rPr kumimoji="0" lang="en-GB" sz="1600" b="0" i="0" u="none" strike="noStrike" cap="none" normalizeH="0" baseline="0" noProof="0" dirty="0">
                <a:ln>
                  <a:noFill/>
                </a:ln>
                <a:solidFill>
                  <a:schemeClr val="tx1"/>
                </a:solidFill>
                <a:effectLst/>
              </a:rPr>
              <a:t>  </a:t>
            </a:r>
            <a:endParaRPr lang="en-GB" sz="1800" noProof="0" dirty="0"/>
          </a:p>
          <a:p>
            <a:r>
              <a:rPr lang="en-GB" sz="1800" noProof="0" dirty="0"/>
              <a:t>K-fold cross-validation strikes a balance between the former two: the results obtained are positioned between those from the 50%-data cross-validation and the leave-one-out.</a:t>
            </a:r>
          </a:p>
          <a:p>
            <a:pPr marL="0" indent="0">
              <a:buNone/>
            </a:pPr>
            <a:r>
              <a:rPr lang="en-GB" sz="1800" noProof="0" dirty="0"/>
              <a:t>     MSE:	</a:t>
            </a:r>
            <a:r>
              <a:rPr kumimoji="0" lang="en-GB" sz="1800" b="0" i="0" u="none" strike="noStrike" cap="none" normalizeH="0" baseline="0" noProof="0" dirty="0">
                <a:ln>
                  <a:noFill/>
                </a:ln>
                <a:solidFill>
                  <a:schemeClr val="tx1"/>
                </a:solidFill>
                <a:effectLst/>
                <a:latin typeface="inherit"/>
              </a:rPr>
              <a:t> 45.05819307596635</a:t>
            </a:r>
            <a:r>
              <a:rPr kumimoji="0" lang="en-GB" sz="1600" b="0" i="0" u="none" strike="noStrike" cap="none" normalizeH="0" baseline="0" noProof="0" dirty="0">
                <a:ln>
                  <a:noFill/>
                </a:ln>
                <a:solidFill>
                  <a:schemeClr val="tx1"/>
                </a:solidFill>
                <a:effectLst/>
              </a:rPr>
              <a:t> </a:t>
            </a:r>
            <a:r>
              <a:rPr kumimoji="0" lang="en-GB" sz="1800" b="0" i="0" u="none" strike="noStrike" cap="none" normalizeH="0" baseline="0" noProof="0" dirty="0">
                <a:ln>
                  <a:noFill/>
                </a:ln>
                <a:solidFill>
                  <a:schemeClr val="tx1"/>
                </a:solidFill>
                <a:effectLst/>
                <a:latin typeface="inherit"/>
              </a:rPr>
              <a:t> 	</a:t>
            </a:r>
            <a:r>
              <a:rPr lang="en-GB" sz="1800" noProof="0" dirty="0"/>
              <a:t>RMSE: </a:t>
            </a:r>
            <a:r>
              <a:rPr kumimoji="0" lang="en-GB" sz="1800" b="0" i="0" u="none" strike="noStrike" cap="none" normalizeH="0" baseline="0" noProof="0" dirty="0">
                <a:ln>
                  <a:noFill/>
                </a:ln>
                <a:solidFill>
                  <a:schemeClr val="tx1"/>
                </a:solidFill>
                <a:effectLst/>
                <a:latin typeface="inherit"/>
              </a:rPr>
              <a:t>6.712539986917497</a:t>
            </a:r>
            <a:r>
              <a:rPr kumimoji="0" lang="en-GB" sz="1600" b="0" i="0" u="none" strike="noStrike" cap="none" normalizeH="0" baseline="0" noProof="0" dirty="0">
                <a:ln>
                  <a:noFill/>
                </a:ln>
                <a:solidFill>
                  <a:schemeClr val="tx1"/>
                </a:solidFill>
                <a:effectLst/>
              </a:rPr>
              <a:t>  </a:t>
            </a:r>
            <a:endParaRPr lang="en-GB" sz="1800" noProof="0" dirty="0"/>
          </a:p>
        </p:txBody>
      </p:sp>
      <p:sp>
        <p:nvSpPr>
          <p:cNvPr id="9" name="Rectangle 2">
            <a:extLst>
              <a:ext uri="{FF2B5EF4-FFF2-40B4-BE49-F238E27FC236}">
                <a16:creationId xmlns:a16="http://schemas.microsoft.com/office/drawing/2014/main" id="{876373A8-64C9-523F-97AD-9898D9A57CE0}"/>
              </a:ext>
            </a:extLst>
          </p:cNvPr>
          <p:cNvSpPr>
            <a:spLocks noChangeArrowheads="1"/>
          </p:cNvSpPr>
          <p:nvPr/>
        </p:nvSpPr>
        <p:spPr bwMode="auto">
          <a:xfrm>
            <a:off x="0" y="167044"/>
            <a:ext cx="20840" cy="1231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sz="800" b="0" i="0" u="none" strike="noStrike" cap="none" normalizeH="0" baseline="0" noProof="0" dirty="0">
                <a:ln>
                  <a:noFill/>
                </a:ln>
                <a:solidFill>
                  <a:schemeClr val="tx1"/>
                </a:solidFill>
                <a:effectLst/>
              </a:rPr>
              <a:t> </a:t>
            </a:r>
            <a:endParaRPr kumimoji="0" lang="en-GB" sz="1800" b="0" i="0" u="none" strike="noStrike" cap="none" normalizeH="0" baseline="0" noProof="0" dirty="0">
              <a:ln>
                <a:noFill/>
              </a:ln>
              <a:solidFill>
                <a:schemeClr val="tx1"/>
              </a:solidFill>
              <a:effectLst/>
              <a:latin typeface="Arial" panose="020B0604020202020204" pitchFamily="34" charset="0"/>
            </a:endParaRPr>
          </a:p>
        </p:txBody>
      </p:sp>
      <p:sp>
        <p:nvSpPr>
          <p:cNvPr id="11" name="Rectangle 3">
            <a:extLst>
              <a:ext uri="{FF2B5EF4-FFF2-40B4-BE49-F238E27FC236}">
                <a16:creationId xmlns:a16="http://schemas.microsoft.com/office/drawing/2014/main" id="{5BFF5FA3-CB49-BA32-A38F-DF0787C2968A}"/>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noProof="0" dirty="0">
              <a:ln>
                <a:noFill/>
              </a:ln>
              <a:solidFill>
                <a:schemeClr val="tx1"/>
              </a:solidFill>
              <a:effectLst/>
              <a:latin typeface="Arial" panose="020B0604020202020204" pitchFamily="34" charset="0"/>
            </a:endParaRPr>
          </a:p>
        </p:txBody>
      </p:sp>
      <p:sp>
        <p:nvSpPr>
          <p:cNvPr id="12" name="Rectangle 4">
            <a:extLst>
              <a:ext uri="{FF2B5EF4-FFF2-40B4-BE49-F238E27FC236}">
                <a16:creationId xmlns:a16="http://schemas.microsoft.com/office/drawing/2014/main" id="{0763DFF6-295D-350F-AEF3-87E4811E9742}"/>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noProof="0" dirty="0">
              <a:ln>
                <a:noFill/>
              </a:ln>
              <a:solidFill>
                <a:schemeClr val="tx1"/>
              </a:solidFill>
              <a:effectLst/>
              <a:latin typeface="Arial" panose="020B0604020202020204" pitchFamily="34" charset="0"/>
            </a:endParaRPr>
          </a:p>
        </p:txBody>
      </p:sp>
      <p:sp>
        <p:nvSpPr>
          <p:cNvPr id="13" name="Rectangle 5">
            <a:extLst>
              <a:ext uri="{FF2B5EF4-FFF2-40B4-BE49-F238E27FC236}">
                <a16:creationId xmlns:a16="http://schemas.microsoft.com/office/drawing/2014/main" id="{C341BEBD-5AA4-AD2C-8A41-D70D57E96170}"/>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noProof="0" dirty="0">
              <a:ln>
                <a:noFill/>
              </a:ln>
              <a:solidFill>
                <a:schemeClr val="tx1"/>
              </a:solidFill>
              <a:effectLst/>
              <a:latin typeface="Arial" panose="020B0604020202020204" pitchFamily="34" charset="0"/>
            </a:endParaRPr>
          </a:p>
        </p:txBody>
      </p:sp>
      <p:sp>
        <p:nvSpPr>
          <p:cNvPr id="14" name="Rectangle 6">
            <a:extLst>
              <a:ext uri="{FF2B5EF4-FFF2-40B4-BE49-F238E27FC236}">
                <a16:creationId xmlns:a16="http://schemas.microsoft.com/office/drawing/2014/main" id="{A1E92AFE-3AEF-D965-9294-93BAB00B6A78}"/>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noProof="0" dirty="0">
              <a:ln>
                <a:noFill/>
              </a:ln>
              <a:solidFill>
                <a:schemeClr val="tx1"/>
              </a:solidFill>
              <a:effectLst/>
              <a:latin typeface="Arial" panose="020B0604020202020204" pitchFamily="34" charset="0"/>
            </a:endParaRPr>
          </a:p>
        </p:txBody>
      </p:sp>
      <p:sp>
        <p:nvSpPr>
          <p:cNvPr id="15" name="Rectangle 7">
            <a:extLst>
              <a:ext uri="{FF2B5EF4-FFF2-40B4-BE49-F238E27FC236}">
                <a16:creationId xmlns:a16="http://schemas.microsoft.com/office/drawing/2014/main" id="{09DAA1D1-19A0-B1FC-DAFB-3A978C55F123}"/>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noProof="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29922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807A027-CEDB-F038-1B40-52D5A6F37C5F}"/>
              </a:ext>
            </a:extLst>
          </p:cNvPr>
          <p:cNvSpPr>
            <a:spLocks noGrp="1"/>
          </p:cNvSpPr>
          <p:nvPr>
            <p:ph type="title"/>
          </p:nvPr>
        </p:nvSpPr>
        <p:spPr/>
        <p:txBody>
          <a:bodyPr/>
          <a:lstStyle/>
          <a:p>
            <a:r>
              <a:rPr lang="en-GB" noProof="0" dirty="0"/>
              <a:t>Shrinkage methods</a:t>
            </a:r>
          </a:p>
        </p:txBody>
      </p:sp>
      <p:sp>
        <p:nvSpPr>
          <p:cNvPr id="3" name="Segnaposto contenuto 2">
            <a:extLst>
              <a:ext uri="{FF2B5EF4-FFF2-40B4-BE49-F238E27FC236}">
                <a16:creationId xmlns:a16="http://schemas.microsoft.com/office/drawing/2014/main" id="{B5AA5A8D-90BC-39ED-1E70-BEC7E534883F}"/>
              </a:ext>
            </a:extLst>
          </p:cNvPr>
          <p:cNvSpPr>
            <a:spLocks noGrp="1"/>
          </p:cNvSpPr>
          <p:nvPr>
            <p:ph idx="1"/>
          </p:nvPr>
        </p:nvSpPr>
        <p:spPr>
          <a:xfrm>
            <a:off x="838200" y="1825625"/>
            <a:ext cx="4566920" cy="4351338"/>
          </a:xfrm>
        </p:spPr>
        <p:txBody>
          <a:bodyPr/>
          <a:lstStyle/>
          <a:p>
            <a:pPr marL="0" indent="0">
              <a:buNone/>
            </a:pPr>
            <a:r>
              <a:rPr lang="en-GB" sz="1800" noProof="0" dirty="0"/>
              <a:t>We continue the analysis of the model using shrinkage methods.</a:t>
            </a:r>
            <a:br>
              <a:rPr lang="en-GB" sz="1800" noProof="0" dirty="0"/>
            </a:br>
            <a:r>
              <a:rPr lang="en-GB" sz="1800" noProof="0" dirty="0"/>
              <a:t>These methods allow setting the coefficients of variables to zero.</a:t>
            </a:r>
            <a:br>
              <a:rPr lang="en-GB" sz="1800" noProof="0" dirty="0"/>
            </a:br>
            <a:r>
              <a:rPr lang="en-GB" sz="1800" noProof="0" dirty="0"/>
              <a:t>To do this, it makes sense to return to a model with all variables.</a:t>
            </a:r>
            <a:br>
              <a:rPr lang="en-GB" sz="1800" noProof="0" dirty="0"/>
            </a:br>
            <a:r>
              <a:rPr lang="en-GB" sz="1800" noProof="0" dirty="0"/>
              <a:t>This means adding back the categorical variables </a:t>
            </a:r>
            <a:r>
              <a:rPr lang="en-GB" sz="1800" noProof="0" dirty="0" err="1"/>
              <a:t>Time_of_Day</a:t>
            </a:r>
            <a:r>
              <a:rPr lang="en-GB" sz="1800" noProof="0" dirty="0"/>
              <a:t> and </a:t>
            </a:r>
            <a:r>
              <a:rPr lang="en-GB" sz="1800" noProof="0" dirty="0" err="1"/>
              <a:t>Vehicle_Type</a:t>
            </a:r>
            <a:r>
              <a:rPr lang="en-GB" sz="1800" noProof="0" dirty="0"/>
              <a:t>.</a:t>
            </a:r>
            <a:br>
              <a:rPr lang="en-GB" sz="1800" noProof="0" dirty="0"/>
            </a:br>
            <a:r>
              <a:rPr lang="en-GB" sz="1800" noProof="0" dirty="0"/>
              <a:t>It is also important to normalize the model, as this ensures all variables are on the same scale.</a:t>
            </a:r>
          </a:p>
          <a:p>
            <a:pPr marL="0" indent="0">
              <a:buNone/>
            </a:pPr>
            <a:r>
              <a:rPr lang="en-GB" sz="1800" noProof="0" dirty="0"/>
              <a:t>The shrinkage methods we utilize in this analysis are Ridge and Lasso regression.</a:t>
            </a:r>
          </a:p>
        </p:txBody>
      </p:sp>
      <p:pic>
        <p:nvPicPr>
          <p:cNvPr id="5" name="Immagine 4" descr="Immagine che contiene testo, schermata, Carattere, documento&#10;&#10;Il contenuto generato dall'IA potrebbe non essere corretto.">
            <a:extLst>
              <a:ext uri="{FF2B5EF4-FFF2-40B4-BE49-F238E27FC236}">
                <a16:creationId xmlns:a16="http://schemas.microsoft.com/office/drawing/2014/main" id="{2D79624E-0C7F-F333-635E-50C3AC1E57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6882" y="1398809"/>
            <a:ext cx="3604572" cy="4778154"/>
          </a:xfrm>
          <a:prstGeom prst="rect">
            <a:avLst/>
          </a:prstGeom>
        </p:spPr>
      </p:pic>
    </p:spTree>
    <p:extLst>
      <p:ext uri="{BB962C8B-B14F-4D97-AF65-F5344CB8AC3E}">
        <p14:creationId xmlns:p14="http://schemas.microsoft.com/office/powerpoint/2010/main" val="1327298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3121879-B42D-D80B-C95D-CD963EE1B19B}"/>
              </a:ext>
            </a:extLst>
          </p:cNvPr>
          <p:cNvSpPr>
            <a:spLocks noGrp="1"/>
          </p:cNvSpPr>
          <p:nvPr>
            <p:ph type="title"/>
          </p:nvPr>
        </p:nvSpPr>
        <p:spPr/>
        <p:txBody>
          <a:bodyPr>
            <a:normAutofit fontScale="90000"/>
          </a:bodyPr>
          <a:lstStyle/>
          <a:p>
            <a:r>
              <a:rPr lang="en-GB" noProof="0" dirty="0"/>
              <a:t>Selected dataset - </a:t>
            </a:r>
            <a:r>
              <a:rPr lang="en-GB" b="1" noProof="0" dirty="0"/>
              <a:t>Food Delivery Time Prediction</a:t>
            </a:r>
            <a:br>
              <a:rPr lang="en-GB" b="1" i="0" noProof="0" dirty="0">
                <a:solidFill>
                  <a:srgbClr val="202124"/>
                </a:solidFill>
                <a:effectLst/>
                <a:latin typeface="zeitung"/>
              </a:rPr>
            </a:br>
            <a:endParaRPr lang="en-GB" noProof="0" dirty="0"/>
          </a:p>
        </p:txBody>
      </p:sp>
      <p:sp>
        <p:nvSpPr>
          <p:cNvPr id="3" name="Segnaposto contenuto 2">
            <a:extLst>
              <a:ext uri="{FF2B5EF4-FFF2-40B4-BE49-F238E27FC236}">
                <a16:creationId xmlns:a16="http://schemas.microsoft.com/office/drawing/2014/main" id="{9B99CCE0-8E00-B928-28B2-5D87C169E634}"/>
              </a:ext>
            </a:extLst>
          </p:cNvPr>
          <p:cNvSpPr>
            <a:spLocks noGrp="1"/>
          </p:cNvSpPr>
          <p:nvPr>
            <p:ph idx="1"/>
          </p:nvPr>
        </p:nvSpPr>
        <p:spPr/>
        <p:txBody>
          <a:bodyPr/>
          <a:lstStyle/>
          <a:p>
            <a:pPr marL="0" indent="0" algn="just">
              <a:buNone/>
            </a:pPr>
            <a:r>
              <a:rPr lang="en-GB" noProof="0" dirty="0"/>
              <a:t>Reference link: </a:t>
            </a:r>
            <a:r>
              <a:rPr lang="en-GB" sz="1800" u="sng" noProof="0" dirty="0">
                <a:hlinkClick r:id="rId2"/>
              </a:rPr>
              <a:t>https://www.kaggle.com/datasets/denkuznetz/food-delivery-time-prediction</a:t>
            </a:r>
            <a:endParaRPr lang="en-GB" sz="1800" u="sng" noProof="0" dirty="0"/>
          </a:p>
          <a:p>
            <a:pPr marL="0" indent="0" algn="just">
              <a:buNone/>
            </a:pPr>
            <a:r>
              <a:rPr lang="en-GB" noProof="0" dirty="0"/>
              <a:t>This dataset is designed for predicting food delivery times based on various influencing factors such as distance, weather, traffic conditions, and time of day. </a:t>
            </a:r>
          </a:p>
          <a:p>
            <a:pPr marL="0" indent="0" algn="just">
              <a:buNone/>
            </a:pPr>
            <a:r>
              <a:rPr lang="en-GB" noProof="0" dirty="0"/>
              <a:t>This dataset contains simulated data to predict food delivery times based on various real-world factors. </a:t>
            </a:r>
          </a:p>
        </p:txBody>
      </p:sp>
    </p:spTree>
    <p:extLst>
      <p:ext uri="{BB962C8B-B14F-4D97-AF65-F5344CB8AC3E}">
        <p14:creationId xmlns:p14="http://schemas.microsoft.com/office/powerpoint/2010/main" val="27794126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E9AB224-8EC9-5AC8-5DD0-93ED21BA94E8}"/>
              </a:ext>
            </a:extLst>
          </p:cNvPr>
          <p:cNvSpPr>
            <a:spLocks noGrp="1"/>
          </p:cNvSpPr>
          <p:nvPr>
            <p:ph type="title"/>
          </p:nvPr>
        </p:nvSpPr>
        <p:spPr/>
        <p:txBody>
          <a:bodyPr/>
          <a:lstStyle/>
          <a:p>
            <a:r>
              <a:rPr lang="en-GB" noProof="0" dirty="0"/>
              <a:t>Ridge regression</a:t>
            </a:r>
          </a:p>
        </p:txBody>
      </p:sp>
      <p:sp>
        <p:nvSpPr>
          <p:cNvPr id="3" name="Segnaposto contenuto 2">
            <a:extLst>
              <a:ext uri="{FF2B5EF4-FFF2-40B4-BE49-F238E27FC236}">
                <a16:creationId xmlns:a16="http://schemas.microsoft.com/office/drawing/2014/main" id="{ADA3287F-F0C8-621E-3C27-0F4BF09E37E1}"/>
              </a:ext>
            </a:extLst>
          </p:cNvPr>
          <p:cNvSpPr>
            <a:spLocks noGrp="1"/>
          </p:cNvSpPr>
          <p:nvPr>
            <p:ph idx="1"/>
          </p:nvPr>
        </p:nvSpPr>
        <p:spPr>
          <a:xfrm>
            <a:off x="838200" y="1825625"/>
            <a:ext cx="5257800" cy="4351338"/>
          </a:xfrm>
        </p:spPr>
        <p:txBody>
          <a:bodyPr>
            <a:normAutofit/>
          </a:bodyPr>
          <a:lstStyle/>
          <a:p>
            <a:pPr marL="0" indent="0">
              <a:buNone/>
            </a:pPr>
            <a:r>
              <a:rPr lang="en-GB" sz="1800" noProof="0" dirty="0"/>
              <a:t>We begin by splitting the database into train and test sets.</a:t>
            </a:r>
            <a:br>
              <a:rPr lang="en-GB" sz="1800" noProof="0" dirty="0"/>
            </a:br>
            <a:r>
              <a:rPr lang="en-GB" sz="1800" noProof="0" dirty="0"/>
              <a:t>Next, we search for the optimal lambda for ridge regression, using k-fold cross-validation.</a:t>
            </a:r>
          </a:p>
          <a:p>
            <a:pPr marL="0" indent="0">
              <a:buNone/>
            </a:pPr>
            <a:r>
              <a:rPr lang="en-GB" sz="1800" b="1" noProof="0" dirty="0"/>
              <a:t>Best Ridge lambda</a:t>
            </a:r>
            <a:r>
              <a:rPr lang="en-GB" sz="1800" noProof="0" dirty="0"/>
              <a:t>: 1.7680381784572086 </a:t>
            </a:r>
          </a:p>
          <a:p>
            <a:pPr marL="0" indent="0">
              <a:buNone/>
            </a:pPr>
            <a:r>
              <a:rPr lang="en-GB" sz="1800" noProof="0" dirty="0"/>
              <a:t>We evaluate the test set using the lambda found.</a:t>
            </a:r>
          </a:p>
          <a:p>
            <a:pPr marL="0" indent="0">
              <a:buNone/>
            </a:pPr>
            <a:r>
              <a:rPr lang="en-GB" sz="1800" noProof="0" dirty="0"/>
              <a:t>From the results, we see that the less significant variables (also observed in previous models and methods) have coefficients very close to zero for ridge regression.</a:t>
            </a:r>
            <a:br>
              <a:rPr lang="en-GB" sz="1800" noProof="0" dirty="0"/>
            </a:br>
            <a:r>
              <a:rPr lang="en-GB" sz="1800" noProof="0" dirty="0"/>
              <a:t>This occurs because ridge regression shrinks coefficients of less relevant variables toward zero, improving model generalization.</a:t>
            </a:r>
            <a:br>
              <a:rPr lang="en-GB" sz="1800" noProof="0" dirty="0"/>
            </a:br>
            <a:r>
              <a:rPr lang="en-GB" sz="1800" noProof="0" dirty="0"/>
              <a:t>We also notice that the intercept is exactly zero.</a:t>
            </a:r>
          </a:p>
          <a:p>
            <a:pPr marL="0" indent="0">
              <a:buNone/>
            </a:pPr>
            <a:endParaRPr lang="en-GB" sz="1800" noProof="0" dirty="0"/>
          </a:p>
        </p:txBody>
      </p:sp>
      <p:pic>
        <p:nvPicPr>
          <p:cNvPr id="5" name="Immagine 4" descr="Immagine che contiene testo, schermata, Carattere, numero&#10;&#10;Il contenuto generato dall'IA potrebbe non essere corretto.">
            <a:extLst>
              <a:ext uri="{FF2B5EF4-FFF2-40B4-BE49-F238E27FC236}">
                <a16:creationId xmlns:a16="http://schemas.microsoft.com/office/drawing/2014/main" id="{9A16FA9E-ED21-0E56-B723-4FC0758349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825625"/>
            <a:ext cx="3495040" cy="3331360"/>
          </a:xfrm>
          <a:prstGeom prst="rect">
            <a:avLst/>
          </a:prstGeom>
        </p:spPr>
      </p:pic>
      <p:pic>
        <p:nvPicPr>
          <p:cNvPr id="7" name="Immagine 6">
            <a:extLst>
              <a:ext uri="{FF2B5EF4-FFF2-40B4-BE49-F238E27FC236}">
                <a16:creationId xmlns:a16="http://schemas.microsoft.com/office/drawing/2014/main" id="{8D11EE74-3045-970D-6F71-98F9DFC603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5291922"/>
            <a:ext cx="2515741" cy="557735"/>
          </a:xfrm>
          <a:prstGeom prst="rect">
            <a:avLst/>
          </a:prstGeom>
        </p:spPr>
      </p:pic>
      <p:sp>
        <p:nvSpPr>
          <p:cNvPr id="8" name="Rectangle 1">
            <a:extLst>
              <a:ext uri="{FF2B5EF4-FFF2-40B4-BE49-F238E27FC236}">
                <a16:creationId xmlns:a16="http://schemas.microsoft.com/office/drawing/2014/main" id="{A86C092E-6359-AE95-05AE-51B1A0BB54B8}"/>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noProof="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066096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EF91440-A1D6-2E12-3799-13595E1E064F}"/>
              </a:ext>
            </a:extLst>
          </p:cNvPr>
          <p:cNvSpPr>
            <a:spLocks noGrp="1"/>
          </p:cNvSpPr>
          <p:nvPr>
            <p:ph type="title"/>
          </p:nvPr>
        </p:nvSpPr>
        <p:spPr/>
        <p:txBody>
          <a:bodyPr/>
          <a:lstStyle/>
          <a:p>
            <a:r>
              <a:rPr lang="en-GB" noProof="0" dirty="0"/>
              <a:t>Ridge regression - graphs</a:t>
            </a:r>
          </a:p>
        </p:txBody>
      </p:sp>
      <p:pic>
        <p:nvPicPr>
          <p:cNvPr id="5" name="Segnaposto contenuto 4" descr="Immagine che contiene testo, linea, diagramma, Diagramma&#10;&#10;Il contenuto generato dall'IA potrebbe non essere corretto.">
            <a:extLst>
              <a:ext uri="{FF2B5EF4-FFF2-40B4-BE49-F238E27FC236}">
                <a16:creationId xmlns:a16="http://schemas.microsoft.com/office/drawing/2014/main" id="{CEEFD1A2-B15B-A3E2-380B-1ABBB1A246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1690686"/>
            <a:ext cx="7436414" cy="4080194"/>
          </a:xfrm>
        </p:spPr>
      </p:pic>
      <p:pic>
        <p:nvPicPr>
          <p:cNvPr id="7" name="Immagine 6" descr="Immagine che contiene testo, diagramma, Diagramma, linea&#10;&#10;Il contenuto generato dall'IA potrebbe non essere corretto.">
            <a:extLst>
              <a:ext uri="{FF2B5EF4-FFF2-40B4-BE49-F238E27FC236}">
                <a16:creationId xmlns:a16="http://schemas.microsoft.com/office/drawing/2014/main" id="{4822742C-D3E9-7607-2D77-610A479BDB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26475" y="3730783"/>
            <a:ext cx="4027325" cy="2435970"/>
          </a:xfrm>
          <a:prstGeom prst="rect">
            <a:avLst/>
          </a:prstGeom>
        </p:spPr>
      </p:pic>
    </p:spTree>
    <p:extLst>
      <p:ext uri="{BB962C8B-B14F-4D97-AF65-F5344CB8AC3E}">
        <p14:creationId xmlns:p14="http://schemas.microsoft.com/office/powerpoint/2010/main" val="38400799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61197D0-8D7C-8453-B9F6-6E7D2A5139AB}"/>
              </a:ext>
            </a:extLst>
          </p:cNvPr>
          <p:cNvSpPr>
            <a:spLocks noGrp="1"/>
          </p:cNvSpPr>
          <p:nvPr>
            <p:ph type="title"/>
          </p:nvPr>
        </p:nvSpPr>
        <p:spPr/>
        <p:txBody>
          <a:bodyPr/>
          <a:lstStyle/>
          <a:p>
            <a:r>
              <a:rPr lang="en-GB" noProof="0" dirty="0"/>
              <a:t>Lasso regression</a:t>
            </a:r>
          </a:p>
        </p:txBody>
      </p:sp>
      <p:sp>
        <p:nvSpPr>
          <p:cNvPr id="3" name="Segnaposto contenuto 2">
            <a:extLst>
              <a:ext uri="{FF2B5EF4-FFF2-40B4-BE49-F238E27FC236}">
                <a16:creationId xmlns:a16="http://schemas.microsoft.com/office/drawing/2014/main" id="{056A550C-87BB-4130-4959-574CEA5A922A}"/>
              </a:ext>
            </a:extLst>
          </p:cNvPr>
          <p:cNvSpPr>
            <a:spLocks noGrp="1"/>
          </p:cNvSpPr>
          <p:nvPr>
            <p:ph idx="1"/>
          </p:nvPr>
        </p:nvSpPr>
        <p:spPr>
          <a:xfrm>
            <a:off x="838200" y="1825625"/>
            <a:ext cx="5257800" cy="4351338"/>
          </a:xfrm>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lang="en-GB" sz="1800" noProof="0" dirty="0"/>
              <a:t>We proceed in the same manner with lasso regression.</a:t>
            </a:r>
          </a:p>
          <a:p>
            <a:pPr marL="0" marR="0" lvl="0" indent="0" algn="l" defTabSz="914400" rtl="0" eaLnBrk="0" fontAlgn="base" latinLnBrk="0" hangingPunct="0">
              <a:lnSpc>
                <a:spcPct val="100000"/>
              </a:lnSpc>
              <a:spcBef>
                <a:spcPct val="0"/>
              </a:spcBef>
              <a:spcAft>
                <a:spcPct val="0"/>
              </a:spcAft>
              <a:buClrTx/>
              <a:buSzTx/>
              <a:buFontTx/>
              <a:buNone/>
              <a:tabLst/>
            </a:pPr>
            <a:endParaRPr lang="en-GB" sz="1800" noProof="0" dirty="0"/>
          </a:p>
          <a:p>
            <a:pPr marL="0" marR="0" lvl="0" indent="0" algn="l" defTabSz="914400" rtl="0" eaLnBrk="0" fontAlgn="base" latinLnBrk="0" hangingPunct="0">
              <a:lnSpc>
                <a:spcPct val="100000"/>
              </a:lnSpc>
              <a:spcBef>
                <a:spcPct val="0"/>
              </a:spcBef>
              <a:spcAft>
                <a:spcPct val="0"/>
              </a:spcAft>
              <a:buClrTx/>
              <a:buSzTx/>
              <a:buFontTx/>
              <a:buNone/>
              <a:tabLst/>
            </a:pPr>
            <a:r>
              <a:rPr lang="en-GB" sz="1800" b="1" noProof="0" dirty="0"/>
              <a:t>Best Lasso lambda</a:t>
            </a:r>
            <a:r>
              <a:rPr lang="en-GB" sz="1800" noProof="0" dirty="0"/>
              <a:t>: 0.10553861030365236 </a:t>
            </a:r>
          </a:p>
          <a:p>
            <a:pPr marL="0" marR="0" lvl="0" indent="0" algn="l" defTabSz="914400" rtl="0" eaLnBrk="0" fontAlgn="base" latinLnBrk="0" hangingPunct="0">
              <a:lnSpc>
                <a:spcPct val="100000"/>
              </a:lnSpc>
              <a:spcBef>
                <a:spcPct val="0"/>
              </a:spcBef>
              <a:spcAft>
                <a:spcPct val="0"/>
              </a:spcAft>
              <a:buClrTx/>
              <a:buSzTx/>
              <a:buFontTx/>
              <a:buNone/>
              <a:tabLst/>
            </a:pPr>
            <a:endParaRPr lang="en-GB" sz="1800" noProof="0" dirty="0"/>
          </a:p>
          <a:p>
            <a:pPr marL="0" marR="0" lvl="0" indent="0" algn="l" defTabSz="914400" rtl="0" eaLnBrk="0" fontAlgn="base" latinLnBrk="0" hangingPunct="0">
              <a:lnSpc>
                <a:spcPct val="100000"/>
              </a:lnSpc>
              <a:spcBef>
                <a:spcPct val="0"/>
              </a:spcBef>
              <a:spcAft>
                <a:spcPct val="0"/>
              </a:spcAft>
              <a:buClrTx/>
              <a:buSzTx/>
              <a:buFontTx/>
              <a:buNone/>
              <a:tabLst/>
            </a:pPr>
            <a:r>
              <a:rPr lang="en-GB" sz="1800" noProof="0" dirty="0"/>
              <a:t>With lasso regression, the less significant variables are driven exactly to zero, allowing for model simplification.</a:t>
            </a:r>
            <a:br>
              <a:rPr lang="en-GB" sz="1800" noProof="0" dirty="0"/>
            </a:br>
            <a:r>
              <a:rPr lang="en-GB" sz="1800" noProof="0" dirty="0"/>
              <a:t>Similarly, the intercept remains zero in this case as well.</a:t>
            </a:r>
          </a:p>
          <a:p>
            <a:pPr marL="0" marR="0" lvl="0" indent="0" algn="l" defTabSz="914400" rtl="0" eaLnBrk="0" fontAlgn="base" latinLnBrk="0" hangingPunct="0">
              <a:lnSpc>
                <a:spcPct val="100000"/>
              </a:lnSpc>
              <a:spcBef>
                <a:spcPct val="0"/>
              </a:spcBef>
              <a:spcAft>
                <a:spcPct val="0"/>
              </a:spcAft>
              <a:buClrTx/>
              <a:buSzTx/>
              <a:buFontTx/>
              <a:buNone/>
              <a:tabLst/>
            </a:pPr>
            <a:endParaRPr lang="en-GB" sz="1800" noProof="0" dirty="0"/>
          </a:p>
          <a:p>
            <a:pPr marL="0" marR="0" lvl="0" indent="0" algn="l" defTabSz="914400" rtl="0" eaLnBrk="0" fontAlgn="base" latinLnBrk="0" hangingPunct="0">
              <a:lnSpc>
                <a:spcPct val="100000"/>
              </a:lnSpc>
              <a:spcBef>
                <a:spcPct val="0"/>
              </a:spcBef>
              <a:spcAft>
                <a:spcPct val="0"/>
              </a:spcAft>
              <a:buClrTx/>
              <a:buSzTx/>
              <a:buFontTx/>
              <a:buNone/>
              <a:tabLst/>
            </a:pPr>
            <a:r>
              <a:rPr lang="en-GB" sz="1800" noProof="0" dirty="0"/>
              <a:t>The results compared to ridge regression are practically identical.</a:t>
            </a:r>
          </a:p>
        </p:txBody>
      </p:sp>
      <p:pic>
        <p:nvPicPr>
          <p:cNvPr id="5" name="Immagine 4">
            <a:extLst>
              <a:ext uri="{FF2B5EF4-FFF2-40B4-BE49-F238E27FC236}">
                <a16:creationId xmlns:a16="http://schemas.microsoft.com/office/drawing/2014/main" id="{1C325E09-E24F-FB4A-B495-B895450DFE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5367932"/>
            <a:ext cx="2510340" cy="494997"/>
          </a:xfrm>
          <a:prstGeom prst="rect">
            <a:avLst/>
          </a:prstGeom>
        </p:spPr>
      </p:pic>
      <p:pic>
        <p:nvPicPr>
          <p:cNvPr id="7" name="Immagine 6" descr="Immagine che contiene testo, schermata, Carattere, numero&#10;&#10;Il contenuto generato dall'IA potrebbe non essere corretto.">
            <a:extLst>
              <a:ext uri="{FF2B5EF4-FFF2-40B4-BE49-F238E27FC236}">
                <a16:creationId xmlns:a16="http://schemas.microsoft.com/office/drawing/2014/main" id="{7527A6C9-7E1A-47EB-BC20-95A9D4A097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690688"/>
            <a:ext cx="3291840" cy="3542307"/>
          </a:xfrm>
          <a:prstGeom prst="rect">
            <a:avLst/>
          </a:prstGeom>
        </p:spPr>
      </p:pic>
      <p:sp>
        <p:nvSpPr>
          <p:cNvPr id="8" name="Rectangle 1">
            <a:extLst>
              <a:ext uri="{FF2B5EF4-FFF2-40B4-BE49-F238E27FC236}">
                <a16:creationId xmlns:a16="http://schemas.microsoft.com/office/drawing/2014/main" id="{2CB29931-61AF-8B04-C6E7-D60A9B6E192E}"/>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noProof="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655930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AEB1F5-2F90-0C1F-7840-3E619F6D0DA2}"/>
              </a:ext>
            </a:extLst>
          </p:cNvPr>
          <p:cNvSpPr>
            <a:spLocks noGrp="1"/>
          </p:cNvSpPr>
          <p:nvPr>
            <p:ph type="title"/>
          </p:nvPr>
        </p:nvSpPr>
        <p:spPr/>
        <p:txBody>
          <a:bodyPr/>
          <a:lstStyle/>
          <a:p>
            <a:r>
              <a:rPr lang="en-GB" noProof="0" dirty="0"/>
              <a:t>Lasso regression - graphs</a:t>
            </a:r>
          </a:p>
        </p:txBody>
      </p:sp>
      <p:pic>
        <p:nvPicPr>
          <p:cNvPr id="5" name="Segnaposto contenuto 4" descr="Immagine che contiene testo, diagramma, linea, Diagramma&#10;&#10;Il contenuto generato dall'IA potrebbe non essere corretto.">
            <a:extLst>
              <a:ext uri="{FF2B5EF4-FFF2-40B4-BE49-F238E27FC236}">
                <a16:creationId xmlns:a16="http://schemas.microsoft.com/office/drawing/2014/main" id="{8D49BD2D-B81D-9F8C-4949-8BB2C219D1B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551305"/>
            <a:ext cx="6993401" cy="3904615"/>
          </a:xfrm>
        </p:spPr>
      </p:pic>
      <p:pic>
        <p:nvPicPr>
          <p:cNvPr id="7" name="Immagine 6" descr="Immagine che contiene testo, diagramma, Diagramma, linea&#10;&#10;Il contenuto generato dall'IA potrebbe non essere corretto.">
            <a:extLst>
              <a:ext uri="{FF2B5EF4-FFF2-40B4-BE49-F238E27FC236}">
                <a16:creationId xmlns:a16="http://schemas.microsoft.com/office/drawing/2014/main" id="{CB77C12B-6048-56B7-4FED-A24BE5DFE2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94299" y="3429000"/>
            <a:ext cx="4259501" cy="2616102"/>
          </a:xfrm>
          <a:prstGeom prst="rect">
            <a:avLst/>
          </a:prstGeom>
        </p:spPr>
      </p:pic>
    </p:spTree>
    <p:extLst>
      <p:ext uri="{BB962C8B-B14F-4D97-AF65-F5344CB8AC3E}">
        <p14:creationId xmlns:p14="http://schemas.microsoft.com/office/powerpoint/2010/main" val="47549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8130A48-78D0-75D3-CF90-655DE7F74031}"/>
              </a:ext>
            </a:extLst>
          </p:cNvPr>
          <p:cNvSpPr>
            <a:spLocks noGrp="1"/>
          </p:cNvSpPr>
          <p:nvPr>
            <p:ph type="title"/>
          </p:nvPr>
        </p:nvSpPr>
        <p:spPr/>
        <p:txBody>
          <a:bodyPr/>
          <a:lstStyle/>
          <a:p>
            <a:r>
              <a:rPr lang="en-GB" noProof="0" dirty="0"/>
              <a:t>Decision trees</a:t>
            </a:r>
          </a:p>
        </p:txBody>
      </p:sp>
      <p:sp>
        <p:nvSpPr>
          <p:cNvPr id="3" name="Segnaposto contenuto 2">
            <a:extLst>
              <a:ext uri="{FF2B5EF4-FFF2-40B4-BE49-F238E27FC236}">
                <a16:creationId xmlns:a16="http://schemas.microsoft.com/office/drawing/2014/main" id="{F689E12E-15D5-24F9-C0F6-FD957153F2B9}"/>
              </a:ext>
            </a:extLst>
          </p:cNvPr>
          <p:cNvSpPr>
            <a:spLocks noGrp="1"/>
          </p:cNvSpPr>
          <p:nvPr>
            <p:ph idx="1"/>
          </p:nvPr>
        </p:nvSpPr>
        <p:spPr>
          <a:xfrm>
            <a:off x="838200" y="1825625"/>
            <a:ext cx="5257800" cy="4351338"/>
          </a:xfrm>
        </p:spPr>
        <p:txBody>
          <a:bodyPr/>
          <a:lstStyle/>
          <a:p>
            <a:pPr marL="0" indent="0">
              <a:buNone/>
            </a:pPr>
            <a:r>
              <a:rPr lang="en-GB" sz="2000" noProof="0" dirty="0"/>
              <a:t>We now try to evaluate the dataset using decision trees, specifically regression trees (as our target variable is continuous).</a:t>
            </a:r>
          </a:p>
          <a:p>
            <a:pPr marL="0" indent="0">
              <a:buNone/>
            </a:pPr>
            <a:r>
              <a:rPr lang="en-GB" sz="2000" noProof="0" dirty="0"/>
              <a:t>We return to a non-normalized model, as normalization is not needed because tree-based methods are not sensitive to the scale of the variables.</a:t>
            </a:r>
          </a:p>
          <a:p>
            <a:pPr marL="0" indent="0">
              <a:buNone/>
            </a:pPr>
            <a:r>
              <a:rPr lang="en-GB" sz="2000" noProof="0" dirty="0"/>
              <a:t>The first resulting tree of our analysis is very complex, with 15 levels and 391 leaves, suggesting strong overfitting.</a:t>
            </a:r>
          </a:p>
          <a:p>
            <a:pPr marL="0" indent="0">
              <a:buNone/>
            </a:pPr>
            <a:br>
              <a:rPr lang="en-GB" sz="2000" noProof="0" dirty="0"/>
            </a:br>
            <a:r>
              <a:rPr lang="en-GB" sz="2000" noProof="0" dirty="0"/>
              <a:t>Regarding variable importance information, the results are consistent with those observed in the previous models.</a:t>
            </a:r>
          </a:p>
          <a:p>
            <a:pPr marL="0" indent="0">
              <a:buNone/>
            </a:pPr>
            <a:endParaRPr lang="en-GB" sz="2000" noProof="0" dirty="0"/>
          </a:p>
        </p:txBody>
      </p:sp>
      <p:pic>
        <p:nvPicPr>
          <p:cNvPr id="7" name="Immagine 6" descr="Immagine che contiene testo, schermata, Carattere, documento&#10;&#10;Il contenuto generato dall'IA potrebbe non essere corretto.">
            <a:extLst>
              <a:ext uri="{FF2B5EF4-FFF2-40B4-BE49-F238E27FC236}">
                <a16:creationId xmlns:a16="http://schemas.microsoft.com/office/drawing/2014/main" id="{D8A52E65-E7EE-9957-EA40-87C4FB55FE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2863" y="1825625"/>
            <a:ext cx="5010937" cy="4324079"/>
          </a:xfrm>
          <a:prstGeom prst="rect">
            <a:avLst/>
          </a:prstGeom>
        </p:spPr>
      </p:pic>
    </p:spTree>
    <p:extLst>
      <p:ext uri="{BB962C8B-B14F-4D97-AF65-F5344CB8AC3E}">
        <p14:creationId xmlns:p14="http://schemas.microsoft.com/office/powerpoint/2010/main" val="22463282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6F89E15-4B9F-0901-D596-1D387904049D}"/>
              </a:ext>
            </a:extLst>
          </p:cNvPr>
          <p:cNvSpPr>
            <a:spLocks noGrp="1"/>
          </p:cNvSpPr>
          <p:nvPr>
            <p:ph type="title"/>
          </p:nvPr>
        </p:nvSpPr>
        <p:spPr/>
        <p:txBody>
          <a:bodyPr/>
          <a:lstStyle/>
          <a:p>
            <a:r>
              <a:rPr lang="en-GB" noProof="0" dirty="0"/>
              <a:t>Regression tree – first attempt</a:t>
            </a:r>
          </a:p>
        </p:txBody>
      </p:sp>
      <p:pic>
        <p:nvPicPr>
          <p:cNvPr id="5" name="Segnaposto contenuto 4" descr="Immagine che contiene testo, Carattere, schermata, documento&#10;&#10;Il contenuto generato dall'IA potrebbe non essere corretto.">
            <a:extLst>
              <a:ext uri="{FF2B5EF4-FFF2-40B4-BE49-F238E27FC236}">
                <a16:creationId xmlns:a16="http://schemas.microsoft.com/office/drawing/2014/main" id="{3BEBA0F9-254B-5DDD-8418-38670BBD61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64531"/>
            <a:ext cx="5100992" cy="4828344"/>
          </a:xfrm>
        </p:spPr>
      </p:pic>
      <p:sp>
        <p:nvSpPr>
          <p:cNvPr id="6" name="CasellaDiTesto 5">
            <a:extLst>
              <a:ext uri="{FF2B5EF4-FFF2-40B4-BE49-F238E27FC236}">
                <a16:creationId xmlns:a16="http://schemas.microsoft.com/office/drawing/2014/main" id="{2EF70A58-1EFD-EBB5-6D17-09A8E4FB924A}"/>
              </a:ext>
            </a:extLst>
          </p:cNvPr>
          <p:cNvSpPr txBox="1"/>
          <p:nvPr/>
        </p:nvSpPr>
        <p:spPr>
          <a:xfrm>
            <a:off x="6451600" y="1690688"/>
            <a:ext cx="4902200" cy="4247317"/>
          </a:xfrm>
          <a:prstGeom prst="rect">
            <a:avLst/>
          </a:prstGeom>
          <a:noFill/>
        </p:spPr>
        <p:txBody>
          <a:bodyPr wrap="square" rtlCol="0">
            <a:spAutoFit/>
          </a:bodyPr>
          <a:lstStyle/>
          <a:p>
            <a:r>
              <a:rPr lang="en-GB" noProof="0" dirty="0"/>
              <a:t>The tree graph confirms the complexity of the tree, which is </a:t>
            </a:r>
            <a:r>
              <a:rPr lang="en-GB" noProof="0" dirty="0" err="1"/>
              <a:t>definetely</a:t>
            </a:r>
            <a:r>
              <a:rPr lang="en-GB" noProof="0" dirty="0"/>
              <a:t> not easily readable/ understandable.</a:t>
            </a:r>
          </a:p>
          <a:p>
            <a:endParaRPr lang="en-GB" noProof="0" dirty="0"/>
          </a:p>
          <a:p>
            <a:r>
              <a:rPr lang="en-GB" noProof="0" dirty="0"/>
              <a:t>The residual analysis also shows worse results compared to the previous models.</a:t>
            </a:r>
          </a:p>
          <a:p>
            <a:endParaRPr lang="en-GB" noProof="0" dirty="0"/>
          </a:p>
          <a:p>
            <a:r>
              <a:rPr lang="en-GB" noProof="0" dirty="0"/>
              <a:t>MAE: 8.5419</a:t>
            </a:r>
          </a:p>
          <a:p>
            <a:r>
              <a:rPr lang="en-GB" noProof="0" dirty="0"/>
              <a:t>R2: 0.6977 </a:t>
            </a:r>
          </a:p>
          <a:p>
            <a:r>
              <a:rPr lang="en-GB" noProof="0" dirty="0"/>
              <a:t>MSE: 124.6488 </a:t>
            </a:r>
          </a:p>
          <a:p>
            <a:r>
              <a:rPr lang="en-GB" noProof="0" dirty="0"/>
              <a:t>RMSE: 11.1646 </a:t>
            </a:r>
          </a:p>
          <a:p>
            <a:endParaRPr lang="en-GB" noProof="0" dirty="0"/>
          </a:p>
          <a:p>
            <a:r>
              <a:rPr lang="en-GB" noProof="0" dirty="0"/>
              <a:t>We proceed to optimize the tree by calculating the best depth for pruning</a:t>
            </a:r>
          </a:p>
          <a:p>
            <a:endParaRPr lang="en-GB" noProof="0" dirty="0"/>
          </a:p>
        </p:txBody>
      </p:sp>
      <p:sp>
        <p:nvSpPr>
          <p:cNvPr id="7" name="Rectangle 1">
            <a:extLst>
              <a:ext uri="{FF2B5EF4-FFF2-40B4-BE49-F238E27FC236}">
                <a16:creationId xmlns:a16="http://schemas.microsoft.com/office/drawing/2014/main" id="{80DC4A05-2BD3-1676-05BC-F9672FDCA8E0}"/>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noProof="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236681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A22DD9-99CF-CEAE-1F12-9FDDDEE92451}"/>
              </a:ext>
            </a:extLst>
          </p:cNvPr>
          <p:cNvSpPr>
            <a:spLocks noGrp="1"/>
          </p:cNvSpPr>
          <p:nvPr>
            <p:ph type="title"/>
          </p:nvPr>
        </p:nvSpPr>
        <p:spPr/>
        <p:txBody>
          <a:bodyPr/>
          <a:lstStyle/>
          <a:p>
            <a:r>
              <a:rPr lang="en-GB" noProof="0" dirty="0"/>
              <a:t>Regression tree – best depth</a:t>
            </a:r>
          </a:p>
        </p:txBody>
      </p:sp>
      <p:sp>
        <p:nvSpPr>
          <p:cNvPr id="3" name="Segnaposto contenuto 2">
            <a:extLst>
              <a:ext uri="{FF2B5EF4-FFF2-40B4-BE49-F238E27FC236}">
                <a16:creationId xmlns:a16="http://schemas.microsoft.com/office/drawing/2014/main" id="{C8388354-9C7F-B65E-8A1B-276743D9F673}"/>
              </a:ext>
            </a:extLst>
          </p:cNvPr>
          <p:cNvSpPr>
            <a:spLocks noGrp="1"/>
          </p:cNvSpPr>
          <p:nvPr>
            <p:ph idx="1"/>
          </p:nvPr>
        </p:nvSpPr>
        <p:spPr>
          <a:xfrm>
            <a:off x="838200" y="1825625"/>
            <a:ext cx="5236456" cy="4351338"/>
          </a:xfrm>
        </p:spPr>
        <p:txBody>
          <a:bodyPr>
            <a:normAutofit/>
          </a:bodyPr>
          <a:lstStyle/>
          <a:p>
            <a:pPr marL="0" indent="0">
              <a:buNone/>
            </a:pPr>
            <a:r>
              <a:rPr lang="en-GB" sz="2000" b="0" i="0" noProof="0" dirty="0">
                <a:effectLst/>
                <a:latin typeface="system-ui"/>
              </a:rPr>
              <a:t>The graph shows the effect of the decision tree depth on performance, using cross-validation and the R² score.</a:t>
            </a:r>
            <a:br>
              <a:rPr lang="en-GB" sz="2000" noProof="0" dirty="0"/>
            </a:br>
            <a:r>
              <a:rPr lang="en-GB" sz="2000" b="0" i="0" noProof="0" dirty="0">
                <a:effectLst/>
                <a:latin typeface="system-ui"/>
              </a:rPr>
              <a:t>The results show an initial increase in R² followed by a decrease, indicating the optimization between underfitting and overfitting.</a:t>
            </a:r>
            <a:br>
              <a:rPr lang="en-GB" sz="2000" noProof="0" dirty="0"/>
            </a:br>
            <a:r>
              <a:rPr lang="en-GB" sz="2000" b="0" i="0" noProof="0" dirty="0">
                <a:effectLst/>
                <a:latin typeface="system-ui"/>
              </a:rPr>
              <a:t>The optimal depth seems to be 4, as this is where R² is maximum.</a:t>
            </a:r>
            <a:endParaRPr lang="en-GB" sz="2000" noProof="0" dirty="0"/>
          </a:p>
        </p:txBody>
      </p:sp>
      <p:pic>
        <p:nvPicPr>
          <p:cNvPr id="5" name="Immagine 4" descr="Immagine che contiene testo, linea, Diagramma, diagramma&#10;&#10;Il contenuto generato dall'IA potrebbe non essere corretto.">
            <a:extLst>
              <a:ext uri="{FF2B5EF4-FFF2-40B4-BE49-F238E27FC236}">
                <a16:creationId xmlns:a16="http://schemas.microsoft.com/office/drawing/2014/main" id="{B672E1AF-BB01-60CA-8E54-5B1828F6E6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4656" y="1825625"/>
            <a:ext cx="5279144" cy="3314670"/>
          </a:xfrm>
          <a:prstGeom prst="rect">
            <a:avLst/>
          </a:prstGeom>
        </p:spPr>
      </p:pic>
    </p:spTree>
    <p:extLst>
      <p:ext uri="{BB962C8B-B14F-4D97-AF65-F5344CB8AC3E}">
        <p14:creationId xmlns:p14="http://schemas.microsoft.com/office/powerpoint/2010/main" val="18499797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descr="Immagine che contiene testo, diagramma, linea, mappa&#10;&#10;Il contenuto generato dall'IA potrebbe non essere corretto.">
            <a:extLst>
              <a:ext uri="{FF2B5EF4-FFF2-40B4-BE49-F238E27FC236}">
                <a16:creationId xmlns:a16="http://schemas.microsoft.com/office/drawing/2014/main" id="{4AC411E1-7FB3-B9E8-05DB-A39D732A101C}"/>
              </a:ext>
            </a:extLst>
          </p:cNvPr>
          <p:cNvPicPr>
            <a:picLocks noChangeAspect="1"/>
          </p:cNvPicPr>
          <p:nvPr/>
        </p:nvPicPr>
        <p:blipFill>
          <a:blip r:embed="rId2">
            <a:extLst>
              <a:ext uri="{28A0092B-C50C-407E-A947-70E740481C1C}">
                <a14:useLocalDpi xmlns:a14="http://schemas.microsoft.com/office/drawing/2010/main" val="0"/>
              </a:ext>
            </a:extLst>
          </a:blip>
          <a:srcRect t="7767" b="7416"/>
          <a:stretch/>
        </p:blipFill>
        <p:spPr>
          <a:xfrm>
            <a:off x="838199" y="1585835"/>
            <a:ext cx="5689601" cy="4819589"/>
          </a:xfrm>
          <a:prstGeom prst="rect">
            <a:avLst/>
          </a:prstGeom>
        </p:spPr>
      </p:pic>
      <p:sp>
        <p:nvSpPr>
          <p:cNvPr id="2" name="Titolo 1">
            <a:extLst>
              <a:ext uri="{FF2B5EF4-FFF2-40B4-BE49-F238E27FC236}">
                <a16:creationId xmlns:a16="http://schemas.microsoft.com/office/drawing/2014/main" id="{F6936A4A-4CAB-8B50-CD29-82CEFA92B6F0}"/>
              </a:ext>
            </a:extLst>
          </p:cNvPr>
          <p:cNvSpPr>
            <a:spLocks noGrp="1"/>
          </p:cNvSpPr>
          <p:nvPr>
            <p:ph type="title"/>
          </p:nvPr>
        </p:nvSpPr>
        <p:spPr/>
        <p:txBody>
          <a:bodyPr/>
          <a:lstStyle/>
          <a:p>
            <a:r>
              <a:rPr lang="en-GB" noProof="0" dirty="0"/>
              <a:t>Regression tree – pruned tree</a:t>
            </a:r>
          </a:p>
        </p:txBody>
      </p:sp>
      <p:sp>
        <p:nvSpPr>
          <p:cNvPr id="3" name="Segnaposto contenuto 2">
            <a:extLst>
              <a:ext uri="{FF2B5EF4-FFF2-40B4-BE49-F238E27FC236}">
                <a16:creationId xmlns:a16="http://schemas.microsoft.com/office/drawing/2014/main" id="{A2C18D4B-BF45-A282-6678-6B9D041BCF80}"/>
              </a:ext>
            </a:extLst>
          </p:cNvPr>
          <p:cNvSpPr>
            <a:spLocks noGrp="1"/>
          </p:cNvSpPr>
          <p:nvPr>
            <p:ph idx="1"/>
          </p:nvPr>
        </p:nvSpPr>
        <p:spPr>
          <a:xfrm>
            <a:off x="6096000" y="1825625"/>
            <a:ext cx="5257800" cy="4351338"/>
          </a:xfrm>
        </p:spPr>
        <p:txBody>
          <a:bodyPr>
            <a:normAutofit/>
          </a:bodyPr>
          <a:lstStyle/>
          <a:p>
            <a:pPr marL="0" indent="0">
              <a:buNone/>
            </a:pPr>
            <a:r>
              <a:rPr lang="en-GB" sz="1800" noProof="0" dirty="0"/>
              <a:t>The pruned tree is much simpler and easier to explain.</a:t>
            </a:r>
            <a:br>
              <a:rPr lang="en-GB" sz="1800" noProof="0" dirty="0"/>
            </a:br>
            <a:r>
              <a:rPr lang="en-GB" sz="1800" noProof="0" dirty="0"/>
              <a:t>The only variables considered in the end are </a:t>
            </a:r>
            <a:r>
              <a:rPr lang="en-GB" sz="1800" noProof="0" dirty="0" err="1"/>
              <a:t>Distance_km</a:t>
            </a:r>
            <a:r>
              <a:rPr lang="en-GB" sz="1800" noProof="0" dirty="0"/>
              <a:t> and </a:t>
            </a:r>
            <a:r>
              <a:rPr lang="en-GB" sz="1800" noProof="0" dirty="0" err="1"/>
              <a:t>Preparation_Time_min</a:t>
            </a:r>
            <a:r>
              <a:rPr lang="en-GB" sz="1800" noProof="0" dirty="0"/>
              <a:t>.</a:t>
            </a:r>
            <a:br>
              <a:rPr lang="en-GB" sz="1800" noProof="0" dirty="0"/>
            </a:br>
            <a:r>
              <a:rPr lang="en-GB" sz="1800" noProof="0" dirty="0"/>
              <a:t>Dark orange indicate more extreme predicted values (higher or lower), while lighter or white </a:t>
            </a:r>
            <a:r>
              <a:rPr lang="en-GB" sz="1800" noProof="0" dirty="0" err="1"/>
              <a:t>colors</a:t>
            </a:r>
            <a:r>
              <a:rPr lang="en-GB" sz="1800" noProof="0" dirty="0"/>
              <a:t> indicate values close to the target mean.</a:t>
            </a:r>
            <a:br>
              <a:rPr lang="en-GB" sz="1800" noProof="0" dirty="0"/>
            </a:br>
            <a:r>
              <a:rPr lang="en-GB" sz="1800" noProof="0" dirty="0"/>
              <a:t>These do not represent categories, but rather continuous value gradations.</a:t>
            </a:r>
          </a:p>
        </p:txBody>
      </p:sp>
      <p:pic>
        <p:nvPicPr>
          <p:cNvPr id="7" name="Immagine 6" descr="Immagine che contiene testo, Carattere, design&#10;&#10;Il contenuto generato dall'IA potrebbe non essere corretto.">
            <a:extLst>
              <a:ext uri="{FF2B5EF4-FFF2-40B4-BE49-F238E27FC236}">
                <a16:creationId xmlns:a16="http://schemas.microsoft.com/office/drawing/2014/main" id="{EBC98608-4786-E85E-0687-2174DD5E3E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7247" y="5287499"/>
            <a:ext cx="1389419" cy="1024401"/>
          </a:xfrm>
          <a:prstGeom prst="rect">
            <a:avLst/>
          </a:prstGeom>
        </p:spPr>
      </p:pic>
    </p:spTree>
    <p:extLst>
      <p:ext uri="{BB962C8B-B14F-4D97-AF65-F5344CB8AC3E}">
        <p14:creationId xmlns:p14="http://schemas.microsoft.com/office/powerpoint/2010/main" val="38801070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7F694F9-8C83-8639-D1C5-F5746457DC7A}"/>
              </a:ext>
            </a:extLst>
          </p:cNvPr>
          <p:cNvSpPr>
            <a:spLocks noGrp="1"/>
          </p:cNvSpPr>
          <p:nvPr>
            <p:ph type="title"/>
          </p:nvPr>
        </p:nvSpPr>
        <p:spPr/>
        <p:txBody>
          <a:bodyPr/>
          <a:lstStyle/>
          <a:p>
            <a:r>
              <a:rPr lang="en-GB" noProof="0" dirty="0"/>
              <a:t>Bagging</a:t>
            </a:r>
          </a:p>
        </p:txBody>
      </p:sp>
      <p:sp>
        <p:nvSpPr>
          <p:cNvPr id="3" name="Segnaposto contenuto 2">
            <a:extLst>
              <a:ext uri="{FF2B5EF4-FFF2-40B4-BE49-F238E27FC236}">
                <a16:creationId xmlns:a16="http://schemas.microsoft.com/office/drawing/2014/main" id="{FE46A607-8551-0BFA-949A-68D7741167CB}"/>
              </a:ext>
            </a:extLst>
          </p:cNvPr>
          <p:cNvSpPr>
            <a:spLocks noGrp="1"/>
          </p:cNvSpPr>
          <p:nvPr>
            <p:ph idx="1"/>
          </p:nvPr>
        </p:nvSpPr>
        <p:spPr>
          <a:xfrm>
            <a:off x="838200" y="1825625"/>
            <a:ext cx="5257800" cy="4351338"/>
          </a:xfrm>
        </p:spPr>
        <p:txBody>
          <a:bodyPr/>
          <a:lstStyle/>
          <a:p>
            <a:pPr marL="0" indent="0">
              <a:buNone/>
            </a:pPr>
            <a:r>
              <a:rPr lang="en-GB" sz="1800" noProof="0" dirty="0"/>
              <a:t>We now try using ensemble methods for trees, starting with Bagging.</a:t>
            </a:r>
          </a:p>
          <a:p>
            <a:pPr marL="0" indent="0">
              <a:buNone/>
            </a:pPr>
            <a:r>
              <a:rPr lang="en-GB" sz="1800" noProof="0" dirty="0"/>
              <a:t>In this graph, we see that as the number of trees increases, the MSE decreases, becoming stable from around 100 trees onward.</a:t>
            </a:r>
          </a:p>
          <a:p>
            <a:pPr marL="0" indent="0">
              <a:buNone/>
            </a:pPr>
            <a:r>
              <a:rPr lang="en-GB" sz="1800" noProof="0" dirty="0"/>
              <a:t>The residual analysis shows better results compared to previous tree-based models.</a:t>
            </a:r>
          </a:p>
          <a:p>
            <a:pPr marL="0" indent="0">
              <a:buNone/>
            </a:pPr>
            <a:r>
              <a:rPr kumimoji="0" lang="en-GB" sz="1800" b="0" i="0" u="none" strike="noStrike" cap="none" normalizeH="0" baseline="0" noProof="0" dirty="0">
                <a:ln>
                  <a:noFill/>
                </a:ln>
                <a:solidFill>
                  <a:schemeClr val="tx1"/>
                </a:solidFill>
                <a:effectLst/>
                <a:latin typeface="inherit"/>
              </a:rPr>
              <a:t>Bagging </a:t>
            </a:r>
            <a:r>
              <a:rPr kumimoji="0" lang="en-GB" sz="1800" b="1" i="0" u="none" strike="noStrike" cap="none" normalizeH="0" baseline="0" noProof="0" dirty="0">
                <a:ln>
                  <a:noFill/>
                </a:ln>
                <a:solidFill>
                  <a:schemeClr val="tx1"/>
                </a:solidFill>
                <a:effectLst/>
                <a:latin typeface="inherit"/>
              </a:rPr>
              <a:t>MSE</a:t>
            </a:r>
            <a:r>
              <a:rPr kumimoji="0" lang="en-GB" sz="1800" b="0" i="0" u="none" strike="noStrike" cap="none" normalizeH="0" baseline="0" noProof="0" dirty="0">
                <a:ln>
                  <a:noFill/>
                </a:ln>
                <a:solidFill>
                  <a:schemeClr val="tx1"/>
                </a:solidFill>
                <a:effectLst/>
                <a:latin typeface="inherit"/>
              </a:rPr>
              <a:t>: 65.7354 </a:t>
            </a:r>
          </a:p>
          <a:p>
            <a:pPr marL="0" indent="0">
              <a:buNone/>
            </a:pPr>
            <a:r>
              <a:rPr kumimoji="0" lang="en-GB" sz="1800" b="0" i="0" u="none" strike="noStrike" cap="none" normalizeH="0" baseline="0" noProof="0" dirty="0">
                <a:ln>
                  <a:noFill/>
                </a:ln>
                <a:solidFill>
                  <a:schemeClr val="tx1"/>
                </a:solidFill>
                <a:effectLst/>
                <a:latin typeface="inherit"/>
              </a:rPr>
              <a:t>Bagging </a:t>
            </a:r>
            <a:r>
              <a:rPr kumimoji="0" lang="en-GB" sz="1800" b="1" i="0" u="none" strike="noStrike" cap="none" normalizeH="0" baseline="0" noProof="0" dirty="0">
                <a:ln>
                  <a:noFill/>
                </a:ln>
                <a:solidFill>
                  <a:schemeClr val="tx1"/>
                </a:solidFill>
                <a:effectLst/>
                <a:latin typeface="inherit"/>
              </a:rPr>
              <a:t>RMSE</a:t>
            </a:r>
            <a:r>
              <a:rPr kumimoji="0" lang="en-GB" sz="1800" b="0" i="0" u="none" strike="noStrike" cap="none" normalizeH="0" baseline="0" noProof="0" dirty="0">
                <a:ln>
                  <a:noFill/>
                </a:ln>
                <a:solidFill>
                  <a:schemeClr val="tx1"/>
                </a:solidFill>
                <a:effectLst/>
                <a:latin typeface="inherit"/>
              </a:rPr>
              <a:t>: 8.1077</a:t>
            </a:r>
            <a:r>
              <a:rPr kumimoji="0" lang="en-GB" sz="1600" b="0" i="0" u="none" strike="noStrike" cap="none" normalizeH="0" baseline="0" noProof="0" dirty="0">
                <a:ln>
                  <a:noFill/>
                </a:ln>
                <a:solidFill>
                  <a:schemeClr val="tx1"/>
                </a:solidFill>
                <a:effectLst/>
              </a:rPr>
              <a:t> </a:t>
            </a:r>
            <a:endParaRPr kumimoji="0" lang="en-GB" sz="4400" b="0" i="0" u="none" strike="noStrike" cap="none" normalizeH="0" baseline="0" noProof="0" dirty="0">
              <a:ln>
                <a:noFill/>
              </a:ln>
              <a:solidFill>
                <a:schemeClr val="tx1"/>
              </a:solidFill>
              <a:effectLst/>
              <a:latin typeface="Arial" panose="020B0604020202020204" pitchFamily="34" charset="0"/>
            </a:endParaRPr>
          </a:p>
          <a:p>
            <a:pPr marL="0" indent="0">
              <a:buNone/>
            </a:pPr>
            <a:endParaRPr lang="en-GB" sz="1800" noProof="0" dirty="0"/>
          </a:p>
          <a:p>
            <a:pPr marL="0" indent="0">
              <a:buNone/>
            </a:pPr>
            <a:r>
              <a:rPr lang="en-GB" sz="1800" noProof="0" dirty="0"/>
              <a:t>The model estimated with Bagging is accurate.</a:t>
            </a:r>
            <a:br>
              <a:rPr lang="en-GB" sz="1800" noProof="0" dirty="0"/>
            </a:br>
            <a:r>
              <a:rPr lang="en-GB" sz="1800" noProof="0" dirty="0"/>
              <a:t>It performs better than a single tree but is still worse than linear models.</a:t>
            </a:r>
          </a:p>
        </p:txBody>
      </p:sp>
      <p:sp>
        <p:nvSpPr>
          <p:cNvPr id="4" name="Rectangle 1">
            <a:extLst>
              <a:ext uri="{FF2B5EF4-FFF2-40B4-BE49-F238E27FC236}">
                <a16:creationId xmlns:a16="http://schemas.microsoft.com/office/drawing/2014/main" id="{8780A0C2-F065-5107-AFF2-ADC5FCF8D82C}"/>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noProof="0" dirty="0">
              <a:ln>
                <a:noFill/>
              </a:ln>
              <a:solidFill>
                <a:schemeClr val="tx1"/>
              </a:solidFill>
              <a:effectLst/>
              <a:latin typeface="Arial" panose="020B0604020202020204" pitchFamily="34" charset="0"/>
            </a:endParaRPr>
          </a:p>
        </p:txBody>
      </p:sp>
      <p:pic>
        <p:nvPicPr>
          <p:cNvPr id="6" name="Immagine 5">
            <a:extLst>
              <a:ext uri="{FF2B5EF4-FFF2-40B4-BE49-F238E27FC236}">
                <a16:creationId xmlns:a16="http://schemas.microsoft.com/office/drawing/2014/main" id="{D82CD157-444C-2EFF-6446-513A940A70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69200" y="1323336"/>
            <a:ext cx="3784599" cy="2426596"/>
          </a:xfrm>
          <a:prstGeom prst="rect">
            <a:avLst/>
          </a:prstGeom>
        </p:spPr>
      </p:pic>
      <p:pic>
        <p:nvPicPr>
          <p:cNvPr id="8" name="Immagine 7">
            <a:extLst>
              <a:ext uri="{FF2B5EF4-FFF2-40B4-BE49-F238E27FC236}">
                <a16:creationId xmlns:a16="http://schemas.microsoft.com/office/drawing/2014/main" id="{6D14815D-CE07-D871-B58A-521D112A0C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69200" y="3870960"/>
            <a:ext cx="3784599" cy="2401172"/>
          </a:xfrm>
          <a:prstGeom prst="rect">
            <a:avLst/>
          </a:prstGeom>
        </p:spPr>
      </p:pic>
    </p:spTree>
    <p:extLst>
      <p:ext uri="{BB962C8B-B14F-4D97-AF65-F5344CB8AC3E}">
        <p14:creationId xmlns:p14="http://schemas.microsoft.com/office/powerpoint/2010/main" val="15230901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AC548F9-9373-64F7-E6D7-A7F1475D363C}"/>
              </a:ext>
            </a:extLst>
          </p:cNvPr>
          <p:cNvSpPr>
            <a:spLocks noGrp="1"/>
          </p:cNvSpPr>
          <p:nvPr>
            <p:ph type="title"/>
          </p:nvPr>
        </p:nvSpPr>
        <p:spPr/>
        <p:txBody>
          <a:bodyPr/>
          <a:lstStyle/>
          <a:p>
            <a:r>
              <a:rPr lang="en-GB" noProof="0" dirty="0"/>
              <a:t>Random forest</a:t>
            </a:r>
          </a:p>
        </p:txBody>
      </p:sp>
      <p:sp>
        <p:nvSpPr>
          <p:cNvPr id="3" name="Segnaposto contenuto 2">
            <a:extLst>
              <a:ext uri="{FF2B5EF4-FFF2-40B4-BE49-F238E27FC236}">
                <a16:creationId xmlns:a16="http://schemas.microsoft.com/office/drawing/2014/main" id="{6727B3C3-890B-93B0-FB8E-648241E536F2}"/>
              </a:ext>
            </a:extLst>
          </p:cNvPr>
          <p:cNvSpPr>
            <a:spLocks noGrp="1"/>
          </p:cNvSpPr>
          <p:nvPr>
            <p:ph idx="1"/>
          </p:nvPr>
        </p:nvSpPr>
        <p:spPr>
          <a:xfrm>
            <a:off x="838200" y="1825625"/>
            <a:ext cx="5257800" cy="4351338"/>
          </a:xfrm>
        </p:spPr>
        <p:txBody>
          <a:bodyPr>
            <a:normAutofit fontScale="92500" lnSpcReduction="20000"/>
          </a:bodyPr>
          <a:lstStyle/>
          <a:p>
            <a:pPr marL="0" indent="0">
              <a:buNone/>
            </a:pPr>
            <a:r>
              <a:rPr lang="en-GB" sz="1900" noProof="0" dirty="0"/>
              <a:t>Using Random Forest, which is an extension of Bagging, we introduce an additional layer of randomness by selecting a random subset of features at each split, rather than considering all features.</a:t>
            </a:r>
            <a:br>
              <a:rPr lang="en-GB" sz="1900" noProof="0" dirty="0"/>
            </a:br>
            <a:r>
              <a:rPr lang="en-GB" sz="1900" noProof="0" dirty="0"/>
              <a:t>This helps to reduce correlation between trees, improving the model's generalization and reducing overfitting compared to Bagging, where all features are used in each tree split.</a:t>
            </a:r>
          </a:p>
          <a:p>
            <a:pPr marL="0" indent="0">
              <a:buNone/>
            </a:pPr>
            <a:r>
              <a:rPr lang="en-GB" sz="1900" noProof="0" dirty="0"/>
              <a:t>In our case, as seen from the plot, Random Forest performs worse than Bagging.</a:t>
            </a:r>
            <a:br>
              <a:rPr lang="en-GB" sz="1900" noProof="0" dirty="0"/>
            </a:br>
            <a:r>
              <a:rPr lang="en-GB" sz="1900" noProof="0" dirty="0"/>
              <a:t>This could be due to the additional feature randomness in Random Forest, which may lead to less effective splits compared to Bagging, where all features are considered at each split.</a:t>
            </a:r>
          </a:p>
          <a:p>
            <a:pPr marL="0" indent="0">
              <a:buNone/>
            </a:pPr>
            <a:endParaRPr lang="en-GB" sz="1900" noProof="0" dirty="0"/>
          </a:p>
          <a:p>
            <a:pPr marL="0" indent="0">
              <a:buNone/>
            </a:pPr>
            <a:r>
              <a:rPr lang="en-GB" sz="1900" noProof="0" dirty="0"/>
              <a:t>Random Forest </a:t>
            </a:r>
            <a:r>
              <a:rPr lang="en-GB" sz="1900" b="1" noProof="0" dirty="0"/>
              <a:t>MSE</a:t>
            </a:r>
            <a:r>
              <a:rPr lang="en-GB" sz="1900" noProof="0" dirty="0"/>
              <a:t>: 84.8856 </a:t>
            </a:r>
          </a:p>
          <a:p>
            <a:pPr marL="0" indent="0">
              <a:buNone/>
            </a:pPr>
            <a:r>
              <a:rPr lang="en-GB" sz="1900" noProof="0" dirty="0"/>
              <a:t>Random Forest </a:t>
            </a:r>
            <a:r>
              <a:rPr lang="en-GB" sz="1900" b="1" noProof="0" dirty="0"/>
              <a:t>RMSE</a:t>
            </a:r>
            <a:r>
              <a:rPr lang="en-GB" sz="1900" noProof="0" dirty="0"/>
              <a:t>: 9.2133 </a:t>
            </a:r>
          </a:p>
          <a:p>
            <a:endParaRPr lang="en-GB" noProof="0" dirty="0"/>
          </a:p>
        </p:txBody>
      </p:sp>
      <p:sp>
        <p:nvSpPr>
          <p:cNvPr id="4" name="Rectangle 1">
            <a:extLst>
              <a:ext uri="{FF2B5EF4-FFF2-40B4-BE49-F238E27FC236}">
                <a16:creationId xmlns:a16="http://schemas.microsoft.com/office/drawing/2014/main" id="{4743AB9D-50CE-17AC-BE20-E7C0E2C25010}"/>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noProof="0" dirty="0">
              <a:ln>
                <a:noFill/>
              </a:ln>
              <a:solidFill>
                <a:schemeClr val="tx1"/>
              </a:solidFill>
              <a:effectLst/>
              <a:latin typeface="Arial" panose="020B0604020202020204" pitchFamily="34" charset="0"/>
            </a:endParaRPr>
          </a:p>
        </p:txBody>
      </p:sp>
      <p:pic>
        <p:nvPicPr>
          <p:cNvPr id="6" name="Immagine 5">
            <a:extLst>
              <a:ext uri="{FF2B5EF4-FFF2-40B4-BE49-F238E27FC236}">
                <a16:creationId xmlns:a16="http://schemas.microsoft.com/office/drawing/2014/main" id="{A6B0FA14-DE93-BA41-C0ED-24F1BC66A0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6614" y="2062480"/>
            <a:ext cx="5097186" cy="3268196"/>
          </a:xfrm>
          <a:prstGeom prst="rect">
            <a:avLst/>
          </a:prstGeom>
        </p:spPr>
      </p:pic>
    </p:spTree>
    <p:extLst>
      <p:ext uri="{BB962C8B-B14F-4D97-AF65-F5344CB8AC3E}">
        <p14:creationId xmlns:p14="http://schemas.microsoft.com/office/powerpoint/2010/main" val="1566764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910078F-4276-BAA4-9C2B-2508C9478A60}"/>
              </a:ext>
            </a:extLst>
          </p:cNvPr>
          <p:cNvSpPr>
            <a:spLocks noGrp="1"/>
          </p:cNvSpPr>
          <p:nvPr>
            <p:ph type="title"/>
          </p:nvPr>
        </p:nvSpPr>
        <p:spPr/>
        <p:txBody>
          <a:bodyPr/>
          <a:lstStyle/>
          <a:p>
            <a:r>
              <a:rPr lang="en-GB" noProof="0" dirty="0"/>
              <a:t>Dataset variables</a:t>
            </a:r>
          </a:p>
        </p:txBody>
      </p:sp>
      <p:sp>
        <p:nvSpPr>
          <p:cNvPr id="3" name="Segnaposto contenuto 2">
            <a:extLst>
              <a:ext uri="{FF2B5EF4-FFF2-40B4-BE49-F238E27FC236}">
                <a16:creationId xmlns:a16="http://schemas.microsoft.com/office/drawing/2014/main" id="{2A42CA97-8A5F-CD57-5EAB-AABA40F30C13}"/>
              </a:ext>
            </a:extLst>
          </p:cNvPr>
          <p:cNvSpPr>
            <a:spLocks noGrp="1"/>
          </p:cNvSpPr>
          <p:nvPr>
            <p:ph idx="1"/>
          </p:nvPr>
        </p:nvSpPr>
        <p:spPr/>
        <p:txBody>
          <a:bodyPr>
            <a:normAutofit fontScale="32500" lnSpcReduction="20000"/>
          </a:bodyPr>
          <a:lstStyle/>
          <a:p>
            <a:pPr algn="l" fontAlgn="base">
              <a:spcAft>
                <a:spcPts val="1200"/>
              </a:spcAft>
              <a:buNone/>
            </a:pPr>
            <a:r>
              <a:rPr lang="en-GB" sz="4500" b="1" noProof="0" dirty="0" err="1"/>
              <a:t>Order_ID</a:t>
            </a:r>
            <a:r>
              <a:rPr lang="en-GB" sz="4500" noProof="0" dirty="0"/>
              <a:t>: Unique identifier for each order (unused in this analysis, as it is irrelevant for regression models).</a:t>
            </a:r>
          </a:p>
          <a:p>
            <a:pPr algn="l" fontAlgn="base">
              <a:spcAft>
                <a:spcPts val="1200"/>
              </a:spcAft>
              <a:buNone/>
            </a:pPr>
            <a:r>
              <a:rPr lang="en-GB" sz="4500" b="1" noProof="0" dirty="0" err="1"/>
              <a:t>Distance_km</a:t>
            </a:r>
            <a:r>
              <a:rPr lang="en-GB" sz="4500" noProof="0" dirty="0"/>
              <a:t>: The delivery distance in kilometres.</a:t>
            </a:r>
          </a:p>
          <a:p>
            <a:pPr algn="l" fontAlgn="base">
              <a:spcAft>
                <a:spcPts val="1200"/>
              </a:spcAft>
              <a:buNone/>
            </a:pPr>
            <a:r>
              <a:rPr lang="en-GB" sz="4500" b="1" noProof="0" dirty="0"/>
              <a:t>Weather</a:t>
            </a:r>
            <a:r>
              <a:rPr lang="en-GB" sz="4500" noProof="0" dirty="0"/>
              <a:t>: Weather conditions during the delivery, including Clear, Rainy, Snowy, Foggy, and Windy.</a:t>
            </a:r>
          </a:p>
          <a:p>
            <a:pPr algn="l" fontAlgn="base">
              <a:spcAft>
                <a:spcPts val="1200"/>
              </a:spcAft>
              <a:buNone/>
            </a:pPr>
            <a:r>
              <a:rPr lang="en-GB" sz="4500" b="1" noProof="0" dirty="0" err="1"/>
              <a:t>Traffic_Level</a:t>
            </a:r>
            <a:r>
              <a:rPr lang="en-GB" sz="4500" noProof="0" dirty="0"/>
              <a:t>: Traffic conditions categorized as Low, Medium, or High.</a:t>
            </a:r>
          </a:p>
          <a:p>
            <a:pPr algn="l" fontAlgn="base">
              <a:spcAft>
                <a:spcPts val="1200"/>
              </a:spcAft>
              <a:buNone/>
            </a:pPr>
            <a:r>
              <a:rPr lang="en-GB" sz="4500" b="1" noProof="0" dirty="0" err="1"/>
              <a:t>Time_of_Day</a:t>
            </a:r>
            <a:r>
              <a:rPr lang="en-GB" sz="4500" noProof="0" dirty="0"/>
              <a:t>: The time when the delivery took place, categorized as Morning, Afternoon, Evening, or Night.</a:t>
            </a:r>
          </a:p>
          <a:p>
            <a:pPr algn="l" fontAlgn="base">
              <a:spcAft>
                <a:spcPts val="1200"/>
              </a:spcAft>
              <a:buNone/>
            </a:pPr>
            <a:r>
              <a:rPr lang="en-GB" sz="4500" b="1" noProof="0" dirty="0" err="1"/>
              <a:t>Vehicle_Type</a:t>
            </a:r>
            <a:r>
              <a:rPr lang="en-GB" sz="4500" noProof="0" dirty="0"/>
              <a:t>: Type of vehicle used for delivery, including Bike, Scooter, and Car.</a:t>
            </a:r>
          </a:p>
          <a:p>
            <a:pPr algn="l" fontAlgn="base">
              <a:spcAft>
                <a:spcPts val="1200"/>
              </a:spcAft>
              <a:buNone/>
            </a:pPr>
            <a:r>
              <a:rPr lang="en-GB" sz="4500" b="1" noProof="0" dirty="0" err="1"/>
              <a:t>Preparation_Time_min</a:t>
            </a:r>
            <a:r>
              <a:rPr lang="en-GB" sz="4500" noProof="0" dirty="0"/>
              <a:t>: The time required to prepare the order, measured in minutes.</a:t>
            </a:r>
          </a:p>
          <a:p>
            <a:pPr algn="l" fontAlgn="base">
              <a:spcAft>
                <a:spcPts val="1200"/>
              </a:spcAft>
              <a:buNone/>
            </a:pPr>
            <a:r>
              <a:rPr lang="en-GB" sz="4500" b="1" noProof="0" dirty="0" err="1"/>
              <a:t>Courier_Experience_yrs</a:t>
            </a:r>
            <a:r>
              <a:rPr lang="en-GB" sz="4500" noProof="0" dirty="0"/>
              <a:t>: Experience of the courier in years.</a:t>
            </a:r>
          </a:p>
          <a:p>
            <a:pPr marL="0" indent="0" algn="l" fontAlgn="base">
              <a:spcAft>
                <a:spcPts val="1200"/>
              </a:spcAft>
              <a:buNone/>
            </a:pPr>
            <a:r>
              <a:rPr lang="en-GB" sz="4500" b="1" u="sng" noProof="0" dirty="0" err="1"/>
              <a:t>Delivery_Time_min</a:t>
            </a:r>
            <a:r>
              <a:rPr lang="en-GB" sz="4500" noProof="0" dirty="0"/>
              <a:t>: The total delivery time in minutes (target variable).</a:t>
            </a:r>
          </a:p>
          <a:p>
            <a:endParaRPr lang="en-GB" noProof="0" dirty="0"/>
          </a:p>
        </p:txBody>
      </p:sp>
    </p:spTree>
    <p:extLst>
      <p:ext uri="{BB962C8B-B14F-4D97-AF65-F5344CB8AC3E}">
        <p14:creationId xmlns:p14="http://schemas.microsoft.com/office/powerpoint/2010/main" val="23774735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171B77DD-AAA8-DFBC-C5ED-5CAEA2BAB7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6965" y="3098799"/>
            <a:ext cx="5236835" cy="3118803"/>
          </a:xfrm>
          <a:prstGeom prst="rect">
            <a:avLst/>
          </a:prstGeom>
        </p:spPr>
      </p:pic>
      <p:sp>
        <p:nvSpPr>
          <p:cNvPr id="2" name="Titolo 1">
            <a:extLst>
              <a:ext uri="{FF2B5EF4-FFF2-40B4-BE49-F238E27FC236}">
                <a16:creationId xmlns:a16="http://schemas.microsoft.com/office/drawing/2014/main" id="{E76A2D96-9CC2-50EF-265F-DC346FBE4BFB}"/>
              </a:ext>
            </a:extLst>
          </p:cNvPr>
          <p:cNvSpPr>
            <a:spLocks noGrp="1"/>
          </p:cNvSpPr>
          <p:nvPr>
            <p:ph type="title"/>
          </p:nvPr>
        </p:nvSpPr>
        <p:spPr/>
        <p:txBody>
          <a:bodyPr/>
          <a:lstStyle/>
          <a:p>
            <a:r>
              <a:rPr lang="en-GB" noProof="0" dirty="0"/>
              <a:t>Boosting</a:t>
            </a:r>
          </a:p>
        </p:txBody>
      </p:sp>
      <p:sp>
        <p:nvSpPr>
          <p:cNvPr id="3" name="Segnaposto contenuto 2">
            <a:extLst>
              <a:ext uri="{FF2B5EF4-FFF2-40B4-BE49-F238E27FC236}">
                <a16:creationId xmlns:a16="http://schemas.microsoft.com/office/drawing/2014/main" id="{3C35602F-9EAB-B34A-1F2E-66A1E8BA50A4}"/>
              </a:ext>
            </a:extLst>
          </p:cNvPr>
          <p:cNvSpPr>
            <a:spLocks noGrp="1"/>
          </p:cNvSpPr>
          <p:nvPr>
            <p:ph idx="1"/>
          </p:nvPr>
        </p:nvSpPr>
        <p:spPr>
          <a:xfrm>
            <a:off x="838200" y="1825625"/>
            <a:ext cx="10515600" cy="1232534"/>
          </a:xfrm>
        </p:spPr>
        <p:txBody>
          <a:bodyPr/>
          <a:lstStyle/>
          <a:p>
            <a:pPr marL="0" indent="0">
              <a:buNone/>
            </a:pPr>
            <a:r>
              <a:rPr lang="en-GB" sz="1800" noProof="0" dirty="0"/>
              <a:t>As the last tree-based method, we use Boosting.</a:t>
            </a:r>
            <a:br>
              <a:rPr lang="en-GB" sz="1800" noProof="0" dirty="0"/>
            </a:br>
            <a:r>
              <a:rPr lang="en-GB" sz="1800" noProof="0" dirty="0"/>
              <a:t>Boosting is an ensemble technique that builds multiple trees sequentially, where each tree corrects the errors of the previous one.</a:t>
            </a:r>
          </a:p>
          <a:p>
            <a:pPr marL="0" indent="0">
              <a:buNone/>
            </a:pPr>
            <a:r>
              <a:rPr lang="en-GB" sz="1800" noProof="0" dirty="0"/>
              <a:t>We built our boosting model using 5000 estimators and learning rate=0.001.</a:t>
            </a:r>
          </a:p>
          <a:p>
            <a:pPr marL="0" indent="0">
              <a:buNone/>
            </a:pPr>
            <a:endParaRPr lang="en-GB" sz="1800" noProof="0" dirty="0"/>
          </a:p>
          <a:p>
            <a:endParaRPr lang="en-GB" noProof="0" dirty="0"/>
          </a:p>
        </p:txBody>
      </p:sp>
      <p:sp>
        <p:nvSpPr>
          <p:cNvPr id="4" name="Rectangle 1">
            <a:extLst>
              <a:ext uri="{FF2B5EF4-FFF2-40B4-BE49-F238E27FC236}">
                <a16:creationId xmlns:a16="http://schemas.microsoft.com/office/drawing/2014/main" id="{B0381AF8-4F59-DF4C-92C4-8C63B9263EFB}"/>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sz="1800" b="0" i="0" u="none" strike="noStrike" cap="none" normalizeH="0" baseline="0" noProof="0" dirty="0">
              <a:ln>
                <a:noFill/>
              </a:ln>
              <a:solidFill>
                <a:schemeClr val="tx1"/>
              </a:solidFill>
              <a:effectLst/>
              <a:latin typeface="Arial" panose="020B0604020202020204" pitchFamily="34" charset="0"/>
            </a:endParaRPr>
          </a:p>
        </p:txBody>
      </p:sp>
      <p:sp>
        <p:nvSpPr>
          <p:cNvPr id="7" name="CasellaDiTesto 6">
            <a:extLst>
              <a:ext uri="{FF2B5EF4-FFF2-40B4-BE49-F238E27FC236}">
                <a16:creationId xmlns:a16="http://schemas.microsoft.com/office/drawing/2014/main" id="{1B66282C-6474-62B6-907C-BABAD4C865A7}"/>
              </a:ext>
            </a:extLst>
          </p:cNvPr>
          <p:cNvSpPr txBox="1"/>
          <p:nvPr/>
        </p:nvSpPr>
        <p:spPr>
          <a:xfrm>
            <a:off x="838200" y="3291840"/>
            <a:ext cx="5029200" cy="2585323"/>
          </a:xfrm>
          <a:prstGeom prst="rect">
            <a:avLst/>
          </a:prstGeom>
          <a:noFill/>
        </p:spPr>
        <p:txBody>
          <a:bodyPr wrap="square" rtlCol="0">
            <a:spAutoFit/>
          </a:bodyPr>
          <a:lstStyle/>
          <a:p>
            <a:pPr marL="0" indent="0" eaLnBrk="0" fontAlgn="base" hangingPunct="0">
              <a:lnSpc>
                <a:spcPct val="100000"/>
              </a:lnSpc>
              <a:spcBef>
                <a:spcPct val="0"/>
              </a:spcBef>
              <a:spcAft>
                <a:spcPct val="0"/>
              </a:spcAft>
              <a:buNone/>
            </a:pPr>
            <a:r>
              <a:rPr lang="en-GB" sz="1800" noProof="0" dirty="0"/>
              <a:t>Boosting </a:t>
            </a:r>
            <a:r>
              <a:rPr lang="en-GB" sz="1800" b="1" noProof="0" dirty="0"/>
              <a:t>MSE</a:t>
            </a:r>
            <a:r>
              <a:rPr lang="en-GB" sz="1800" noProof="0" dirty="0"/>
              <a:t>: 60.2433 </a:t>
            </a:r>
          </a:p>
          <a:p>
            <a:pPr marL="0" indent="0" eaLnBrk="0" fontAlgn="base" hangingPunct="0">
              <a:lnSpc>
                <a:spcPct val="100000"/>
              </a:lnSpc>
              <a:spcBef>
                <a:spcPct val="0"/>
              </a:spcBef>
              <a:spcAft>
                <a:spcPct val="0"/>
              </a:spcAft>
              <a:buNone/>
            </a:pPr>
            <a:r>
              <a:rPr lang="en-GB" sz="1800" noProof="0" dirty="0"/>
              <a:t>Boosting </a:t>
            </a:r>
            <a:r>
              <a:rPr lang="en-GB" sz="1800" b="1" noProof="0" dirty="0"/>
              <a:t>RMSE</a:t>
            </a:r>
            <a:r>
              <a:rPr lang="en-GB" sz="1800" noProof="0" dirty="0"/>
              <a:t>: 7.7617 </a:t>
            </a:r>
          </a:p>
          <a:p>
            <a:pPr marL="0" indent="0" algn="just" eaLnBrk="0" fontAlgn="base" hangingPunct="0">
              <a:lnSpc>
                <a:spcPct val="100000"/>
              </a:lnSpc>
              <a:spcBef>
                <a:spcPct val="0"/>
              </a:spcBef>
              <a:spcAft>
                <a:spcPct val="0"/>
              </a:spcAft>
              <a:buNone/>
            </a:pPr>
            <a:endParaRPr lang="en-GB" sz="1800" noProof="0" dirty="0"/>
          </a:p>
          <a:p>
            <a:pPr marL="0" indent="0" algn="just" eaLnBrk="0" fontAlgn="base" hangingPunct="0">
              <a:lnSpc>
                <a:spcPct val="100000"/>
              </a:lnSpc>
              <a:spcBef>
                <a:spcPct val="0"/>
              </a:spcBef>
              <a:spcAft>
                <a:spcPct val="0"/>
              </a:spcAft>
              <a:buNone/>
            </a:pPr>
            <a:r>
              <a:rPr lang="en-GB" sz="1800" noProof="0" dirty="0"/>
              <a:t>Based on the results, it appears that Boosting is the most effective tree-based method.</a:t>
            </a:r>
            <a:br>
              <a:rPr lang="en-GB" sz="1800" noProof="0" dirty="0"/>
            </a:br>
            <a:r>
              <a:rPr lang="en-GB" sz="1800" noProof="0" dirty="0"/>
              <a:t>However, it still underperforms compared to the initial linear regression models, which remain the most accurate for this dataset.</a:t>
            </a:r>
          </a:p>
          <a:p>
            <a:endParaRPr lang="en-GB" noProof="0" dirty="0"/>
          </a:p>
        </p:txBody>
      </p:sp>
    </p:spTree>
    <p:extLst>
      <p:ext uri="{BB962C8B-B14F-4D97-AF65-F5344CB8AC3E}">
        <p14:creationId xmlns:p14="http://schemas.microsoft.com/office/powerpoint/2010/main" val="22907734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7E3364C-B824-5EE5-4392-19AE0FBF872E}"/>
              </a:ext>
            </a:extLst>
          </p:cNvPr>
          <p:cNvSpPr>
            <a:spLocks noGrp="1"/>
          </p:cNvSpPr>
          <p:nvPr>
            <p:ph type="title"/>
          </p:nvPr>
        </p:nvSpPr>
        <p:spPr/>
        <p:txBody>
          <a:bodyPr/>
          <a:lstStyle/>
          <a:p>
            <a:r>
              <a:rPr lang="en-GB" noProof="0" dirty="0"/>
              <a:t>Preliminary results</a:t>
            </a:r>
          </a:p>
        </p:txBody>
      </p:sp>
      <p:sp>
        <p:nvSpPr>
          <p:cNvPr id="3" name="Segnaposto contenuto 2">
            <a:extLst>
              <a:ext uri="{FF2B5EF4-FFF2-40B4-BE49-F238E27FC236}">
                <a16:creationId xmlns:a16="http://schemas.microsoft.com/office/drawing/2014/main" id="{A3B8F043-B772-BAC2-4EA1-8A19F369242D}"/>
              </a:ext>
            </a:extLst>
          </p:cNvPr>
          <p:cNvSpPr>
            <a:spLocks noGrp="1"/>
          </p:cNvSpPr>
          <p:nvPr>
            <p:ph idx="1"/>
          </p:nvPr>
        </p:nvSpPr>
        <p:spPr>
          <a:xfrm>
            <a:off x="838200" y="1825625"/>
            <a:ext cx="5257800" cy="4351338"/>
          </a:xfrm>
        </p:spPr>
        <p:txBody>
          <a:bodyPr>
            <a:normAutofit/>
          </a:bodyPr>
          <a:lstStyle/>
          <a:p>
            <a:r>
              <a:rPr lang="en-GB" sz="1800" noProof="0" dirty="0"/>
              <a:t>As of this moment in the analysis, we can assume that a </a:t>
            </a:r>
            <a:r>
              <a:rPr lang="en-GB" sz="1800" b="1" noProof="0" dirty="0"/>
              <a:t>linear model </a:t>
            </a:r>
            <a:r>
              <a:rPr lang="en-GB" sz="1800" noProof="0" dirty="0"/>
              <a:t>is the best to predict delivery times, using distance, weather, traffic level, preparation time and courier experience as regression variables.</a:t>
            </a:r>
          </a:p>
          <a:p>
            <a:endParaRPr lang="en-GB" sz="1800" noProof="0" dirty="0"/>
          </a:p>
          <a:p>
            <a:r>
              <a:rPr lang="en-GB" sz="1800" noProof="0" dirty="0"/>
              <a:t>A decision tree model (for example the one obtained by boosting) may be simpler to explain but is less precise in its prediction, as represented by its higher RMSE values, compared to any cross-validation method applied to the linear model.</a:t>
            </a:r>
          </a:p>
        </p:txBody>
      </p:sp>
      <p:pic>
        <p:nvPicPr>
          <p:cNvPr id="4" name="Segnaposto contenuto 4" descr="Immagine che contiene testo, schermata, Carattere, numero&#10;&#10;Il contenuto generato dall'IA potrebbe non essere corretto.">
            <a:extLst>
              <a:ext uri="{FF2B5EF4-FFF2-40B4-BE49-F238E27FC236}">
                <a16:creationId xmlns:a16="http://schemas.microsoft.com/office/drawing/2014/main" id="{41D32397-01BC-8643-5C53-E143F9FBDF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690688"/>
            <a:ext cx="2533325" cy="2287778"/>
          </a:xfrm>
          <a:prstGeom prst="rect">
            <a:avLst/>
          </a:prstGeom>
        </p:spPr>
      </p:pic>
      <p:pic>
        <p:nvPicPr>
          <p:cNvPr id="5" name="Immagine 4">
            <a:extLst>
              <a:ext uri="{FF2B5EF4-FFF2-40B4-BE49-F238E27FC236}">
                <a16:creationId xmlns:a16="http://schemas.microsoft.com/office/drawing/2014/main" id="{3E38BDDC-E656-2F4B-2ACB-A4F96859EA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4045808"/>
            <a:ext cx="2240379" cy="465215"/>
          </a:xfrm>
          <a:prstGeom prst="rect">
            <a:avLst/>
          </a:prstGeom>
        </p:spPr>
      </p:pic>
    </p:spTree>
    <p:extLst>
      <p:ext uri="{BB962C8B-B14F-4D97-AF65-F5344CB8AC3E}">
        <p14:creationId xmlns:p14="http://schemas.microsoft.com/office/powerpoint/2010/main" val="1012637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0774F0-3391-3DEE-9770-4AFA8D174780}"/>
              </a:ext>
            </a:extLst>
          </p:cNvPr>
          <p:cNvSpPr>
            <a:spLocks noGrp="1"/>
          </p:cNvSpPr>
          <p:nvPr>
            <p:ph type="title"/>
          </p:nvPr>
        </p:nvSpPr>
        <p:spPr/>
        <p:txBody>
          <a:bodyPr/>
          <a:lstStyle/>
          <a:p>
            <a:r>
              <a:rPr lang="en-GB" noProof="0" dirty="0"/>
              <a:t>Objective of the analysis</a:t>
            </a:r>
          </a:p>
        </p:txBody>
      </p:sp>
      <p:sp>
        <p:nvSpPr>
          <p:cNvPr id="3" name="Segnaposto contenuto 2">
            <a:extLst>
              <a:ext uri="{FF2B5EF4-FFF2-40B4-BE49-F238E27FC236}">
                <a16:creationId xmlns:a16="http://schemas.microsoft.com/office/drawing/2014/main" id="{F4E26A71-1300-EFA8-628D-113C983498BB}"/>
              </a:ext>
            </a:extLst>
          </p:cNvPr>
          <p:cNvSpPr>
            <a:spLocks noGrp="1"/>
          </p:cNvSpPr>
          <p:nvPr>
            <p:ph idx="1"/>
          </p:nvPr>
        </p:nvSpPr>
        <p:spPr/>
        <p:txBody>
          <a:bodyPr/>
          <a:lstStyle/>
          <a:p>
            <a:pPr marL="0" indent="0">
              <a:buNone/>
            </a:pPr>
            <a:r>
              <a:rPr lang="en-GB" noProof="0" dirty="0"/>
              <a:t>The objective of this analysis is the creation of a model that can predict the necessary time for food delivery given a set of data.</a:t>
            </a:r>
          </a:p>
          <a:p>
            <a:pPr marL="0" indent="0">
              <a:buNone/>
            </a:pPr>
            <a:r>
              <a:rPr lang="en-GB" noProof="0" dirty="0"/>
              <a:t>Such model may then be implemented in software applications for delivery services, to inform clients of expected wait times even before the order has been completed.</a:t>
            </a:r>
          </a:p>
        </p:txBody>
      </p:sp>
    </p:spTree>
    <p:extLst>
      <p:ext uri="{BB962C8B-B14F-4D97-AF65-F5344CB8AC3E}">
        <p14:creationId xmlns:p14="http://schemas.microsoft.com/office/powerpoint/2010/main" val="897369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DAC9BA5-B5E4-1DFF-12EE-86EA0613DF0F}"/>
              </a:ext>
            </a:extLst>
          </p:cNvPr>
          <p:cNvSpPr>
            <a:spLocks noGrp="1"/>
          </p:cNvSpPr>
          <p:nvPr>
            <p:ph type="title"/>
          </p:nvPr>
        </p:nvSpPr>
        <p:spPr/>
        <p:txBody>
          <a:bodyPr/>
          <a:lstStyle/>
          <a:p>
            <a:r>
              <a:rPr lang="en-GB" noProof="0" dirty="0"/>
              <a:t>Preliminary analysis</a:t>
            </a:r>
          </a:p>
        </p:txBody>
      </p:sp>
      <p:sp>
        <p:nvSpPr>
          <p:cNvPr id="3" name="Segnaposto contenuto 2">
            <a:extLst>
              <a:ext uri="{FF2B5EF4-FFF2-40B4-BE49-F238E27FC236}">
                <a16:creationId xmlns:a16="http://schemas.microsoft.com/office/drawing/2014/main" id="{0EEEF239-1B03-4D6A-AC9C-5E9A5F17C6B7}"/>
              </a:ext>
            </a:extLst>
          </p:cNvPr>
          <p:cNvSpPr>
            <a:spLocks noGrp="1"/>
          </p:cNvSpPr>
          <p:nvPr>
            <p:ph idx="1"/>
          </p:nvPr>
        </p:nvSpPr>
        <p:spPr>
          <a:xfrm>
            <a:off x="838200" y="1825625"/>
            <a:ext cx="4678680" cy="4170237"/>
          </a:xfrm>
        </p:spPr>
        <p:txBody>
          <a:bodyPr>
            <a:normAutofit fontScale="92500" lnSpcReduction="10000"/>
          </a:bodyPr>
          <a:lstStyle/>
          <a:p>
            <a:pPr marL="0" indent="0">
              <a:buNone/>
            </a:pPr>
            <a:r>
              <a:rPr lang="en-GB" sz="2400" noProof="0" dirty="0"/>
              <a:t>We begin our analysis by “cleaning” the dataset, specifically removing rows containing null values that would cause errors during further computations; this operation reduced the number of total rows from the initial 1000 to 883.</a:t>
            </a:r>
          </a:p>
          <a:p>
            <a:pPr marL="0" indent="0">
              <a:buNone/>
            </a:pPr>
            <a:r>
              <a:rPr lang="en-GB" sz="2400" noProof="0" dirty="0"/>
              <a:t>We then remove any outliers that may distort the model using the Interquartile Range (IQR) method.</a:t>
            </a:r>
          </a:p>
          <a:p>
            <a:pPr marL="0" indent="0">
              <a:buNone/>
            </a:pPr>
            <a:r>
              <a:rPr lang="en-GB" sz="2400" noProof="0" dirty="0"/>
              <a:t>Luckily, only four rows are classified as outliers at this point.</a:t>
            </a:r>
          </a:p>
        </p:txBody>
      </p:sp>
      <p:pic>
        <p:nvPicPr>
          <p:cNvPr id="5" name="Immagine 4">
            <a:extLst>
              <a:ext uri="{FF2B5EF4-FFF2-40B4-BE49-F238E27FC236}">
                <a16:creationId xmlns:a16="http://schemas.microsoft.com/office/drawing/2014/main" id="{9FCF2B1F-515B-51B3-1395-D92650B34C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4414" y="1553017"/>
            <a:ext cx="2674852" cy="4442845"/>
          </a:xfrm>
          <a:prstGeom prst="rect">
            <a:avLst/>
          </a:prstGeom>
        </p:spPr>
      </p:pic>
      <p:pic>
        <p:nvPicPr>
          <p:cNvPr id="7" name="Immagine 6">
            <a:extLst>
              <a:ext uri="{FF2B5EF4-FFF2-40B4-BE49-F238E27FC236}">
                <a16:creationId xmlns:a16="http://schemas.microsoft.com/office/drawing/2014/main" id="{C7C2E5A8-A78D-6151-80B6-644F92227C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40055" y="1514913"/>
            <a:ext cx="2712955" cy="4519052"/>
          </a:xfrm>
          <a:prstGeom prst="rect">
            <a:avLst/>
          </a:prstGeom>
        </p:spPr>
      </p:pic>
    </p:spTree>
    <p:extLst>
      <p:ext uri="{BB962C8B-B14F-4D97-AF65-F5344CB8AC3E}">
        <p14:creationId xmlns:p14="http://schemas.microsoft.com/office/powerpoint/2010/main" val="2858512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4CC4CD1-F7DA-CB78-66E2-4831DFB60BDE}"/>
              </a:ext>
            </a:extLst>
          </p:cNvPr>
          <p:cNvSpPr>
            <a:spLocks noGrp="1"/>
          </p:cNvSpPr>
          <p:nvPr>
            <p:ph type="title"/>
          </p:nvPr>
        </p:nvSpPr>
        <p:spPr/>
        <p:txBody>
          <a:bodyPr/>
          <a:lstStyle/>
          <a:p>
            <a:r>
              <a:rPr lang="en-GB" noProof="0" dirty="0"/>
              <a:t>Evaluating correlation</a:t>
            </a:r>
          </a:p>
        </p:txBody>
      </p:sp>
      <p:sp>
        <p:nvSpPr>
          <p:cNvPr id="3" name="Segnaposto contenuto 2">
            <a:extLst>
              <a:ext uri="{FF2B5EF4-FFF2-40B4-BE49-F238E27FC236}">
                <a16:creationId xmlns:a16="http://schemas.microsoft.com/office/drawing/2014/main" id="{87D47724-9D2F-2B4F-0E64-745FB153E3AE}"/>
              </a:ext>
            </a:extLst>
          </p:cNvPr>
          <p:cNvSpPr>
            <a:spLocks noGrp="1"/>
          </p:cNvSpPr>
          <p:nvPr>
            <p:ph idx="1"/>
          </p:nvPr>
        </p:nvSpPr>
        <p:spPr>
          <a:xfrm>
            <a:off x="838200" y="1690688"/>
            <a:ext cx="5545667" cy="4351338"/>
          </a:xfrm>
        </p:spPr>
        <p:txBody>
          <a:bodyPr>
            <a:normAutofit fontScale="92500"/>
          </a:bodyPr>
          <a:lstStyle/>
          <a:p>
            <a:pPr marL="0" indent="0" algn="just">
              <a:buNone/>
            </a:pPr>
            <a:r>
              <a:rPr lang="en-GB" sz="2400" noProof="0" dirty="0"/>
              <a:t>Before building regression models, we assess the quality of the dataset by analysing the correlation between variables through the construction of a correlation matrix.</a:t>
            </a:r>
          </a:p>
          <a:p>
            <a:pPr marL="0" indent="0" algn="just">
              <a:buNone/>
            </a:pPr>
            <a:endParaRPr lang="en-GB" sz="2400" noProof="0" dirty="0"/>
          </a:p>
          <a:p>
            <a:pPr marL="0" indent="0" algn="just">
              <a:buNone/>
            </a:pPr>
            <a:r>
              <a:rPr lang="en-GB" sz="2400" b="0" i="0" noProof="0" dirty="0">
                <a:effectLst/>
                <a:latin typeface="system-ui"/>
              </a:rPr>
              <a:t>In our case, some variables show a clear linear relationship with delivery time, indicating their potential importance in the regression model.</a:t>
            </a:r>
            <a:br>
              <a:rPr lang="en-GB" sz="2400" noProof="0" dirty="0"/>
            </a:br>
            <a:r>
              <a:rPr lang="en-GB" sz="2400" b="0" i="0" noProof="0" dirty="0">
                <a:effectLst/>
                <a:latin typeface="system-ui"/>
              </a:rPr>
              <a:t>Additionally, the predictors are not highly correlated with each other, suggesting that the dataset is suitable for linear regression and that multicollinearity is not a concern.</a:t>
            </a:r>
            <a:endParaRPr lang="en-GB" sz="2400" noProof="0" dirty="0"/>
          </a:p>
        </p:txBody>
      </p:sp>
      <p:pic>
        <p:nvPicPr>
          <p:cNvPr id="5" name="Segnaposto contenuto 4" descr="Immagine che contiene testo, schermata, Rettangolo, Parallelo&#10;&#10;Il contenuto generato dall'IA potrebbe non essere corretto.">
            <a:extLst>
              <a:ext uri="{FF2B5EF4-FFF2-40B4-BE49-F238E27FC236}">
                <a16:creationId xmlns:a16="http://schemas.microsoft.com/office/drawing/2014/main" id="{123C9691-1530-52B0-4AE8-8685E56A9C8B}"/>
              </a:ext>
            </a:extLst>
          </p:cNvPr>
          <p:cNvPicPr>
            <a:picLocks noChangeAspect="1"/>
          </p:cNvPicPr>
          <p:nvPr/>
        </p:nvPicPr>
        <p:blipFill>
          <a:blip r:embed="rId2">
            <a:extLst>
              <a:ext uri="{28A0092B-C50C-407E-A947-70E740481C1C}">
                <a14:useLocalDpi xmlns:a14="http://schemas.microsoft.com/office/drawing/2010/main" val="0"/>
              </a:ext>
            </a:extLst>
          </a:blip>
          <a:srcRect l="4999"/>
          <a:stretch/>
        </p:blipFill>
        <p:spPr>
          <a:xfrm>
            <a:off x="6493932" y="1834621"/>
            <a:ext cx="5052975" cy="4351338"/>
          </a:xfrm>
          <a:prstGeom prst="rect">
            <a:avLst/>
          </a:prstGeom>
        </p:spPr>
      </p:pic>
    </p:spTree>
    <p:extLst>
      <p:ext uri="{BB962C8B-B14F-4D97-AF65-F5344CB8AC3E}">
        <p14:creationId xmlns:p14="http://schemas.microsoft.com/office/powerpoint/2010/main" val="1261952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7970A62-AE43-4680-BD74-A2F5EC5FC0FB}"/>
              </a:ext>
            </a:extLst>
          </p:cNvPr>
          <p:cNvSpPr>
            <a:spLocks noGrp="1"/>
          </p:cNvSpPr>
          <p:nvPr>
            <p:ph type="title"/>
          </p:nvPr>
        </p:nvSpPr>
        <p:spPr/>
        <p:txBody>
          <a:bodyPr/>
          <a:lstStyle/>
          <a:p>
            <a:r>
              <a:rPr lang="en-GB" noProof="0" dirty="0"/>
              <a:t>Simple linear regression</a:t>
            </a:r>
          </a:p>
        </p:txBody>
      </p:sp>
      <p:sp>
        <p:nvSpPr>
          <p:cNvPr id="3" name="Segnaposto contenuto 2">
            <a:extLst>
              <a:ext uri="{FF2B5EF4-FFF2-40B4-BE49-F238E27FC236}">
                <a16:creationId xmlns:a16="http://schemas.microsoft.com/office/drawing/2014/main" id="{44143D6E-B0B5-A768-72F8-CD51BC576844}"/>
              </a:ext>
            </a:extLst>
          </p:cNvPr>
          <p:cNvSpPr>
            <a:spLocks noGrp="1"/>
          </p:cNvSpPr>
          <p:nvPr>
            <p:ph idx="1"/>
          </p:nvPr>
        </p:nvSpPr>
        <p:spPr/>
        <p:txBody>
          <a:bodyPr/>
          <a:lstStyle/>
          <a:p>
            <a:pPr marL="0" indent="0">
              <a:buNone/>
            </a:pPr>
            <a:r>
              <a:rPr lang="en-GB" sz="2200" noProof="0" dirty="0"/>
              <a:t>The three numerical variables </a:t>
            </a:r>
            <a:r>
              <a:rPr lang="en-GB" sz="2200" i="1" noProof="0" dirty="0"/>
              <a:t>(</a:t>
            </a:r>
            <a:r>
              <a:rPr lang="en-GB" sz="2200" i="1" noProof="0" dirty="0" err="1"/>
              <a:t>Distance_km</a:t>
            </a:r>
            <a:r>
              <a:rPr lang="en-GB" sz="2200" i="1" noProof="0" dirty="0"/>
              <a:t>, </a:t>
            </a:r>
            <a:r>
              <a:rPr lang="en-GB" sz="2200" i="1" noProof="0" dirty="0" err="1"/>
              <a:t>Preparation_Time_min</a:t>
            </a:r>
            <a:r>
              <a:rPr lang="en-GB" sz="2200" i="1" noProof="0" dirty="0"/>
              <a:t>, </a:t>
            </a:r>
            <a:r>
              <a:rPr lang="en-GB" sz="2200" i="1" noProof="0" dirty="0" err="1"/>
              <a:t>Courier_Experience_yrs</a:t>
            </a:r>
            <a:r>
              <a:rPr lang="en-GB" sz="2200" i="1" noProof="0" dirty="0"/>
              <a:t>) </a:t>
            </a:r>
            <a:r>
              <a:rPr lang="en-GB" sz="2200" noProof="0" dirty="0"/>
              <a:t>are selected, and the relationship between each of them and the response variable </a:t>
            </a:r>
            <a:r>
              <a:rPr lang="en-GB" sz="2200" noProof="0" dirty="0" err="1"/>
              <a:t>Delivery_Time_min</a:t>
            </a:r>
            <a:r>
              <a:rPr lang="en-GB" sz="2200" noProof="0" dirty="0"/>
              <a:t> is </a:t>
            </a:r>
            <a:r>
              <a:rPr lang="en-GB" sz="2200" noProof="0" dirty="0" err="1"/>
              <a:t>analyzed</a:t>
            </a:r>
            <a:r>
              <a:rPr lang="en-GB" sz="2200" noProof="0" dirty="0"/>
              <a:t> individually.</a:t>
            </a:r>
          </a:p>
          <a:p>
            <a:pPr marL="0" indent="0" algn="just">
              <a:buNone/>
            </a:pPr>
            <a:r>
              <a:rPr lang="en-GB" sz="2200" noProof="0" dirty="0"/>
              <a:t>The resulting models are mostly similar, all three variables individually have a high importance (as discernible by their low P-value); the </a:t>
            </a:r>
            <a:r>
              <a:rPr lang="en-GB" sz="2200" b="1" noProof="0" dirty="0"/>
              <a:t>travel distance</a:t>
            </a:r>
            <a:r>
              <a:rPr lang="en-GB" sz="2200" noProof="0" dirty="0"/>
              <a:t> generates the best model out of the three, while the </a:t>
            </a:r>
            <a:r>
              <a:rPr lang="en-GB" sz="2200" b="1" noProof="0" dirty="0"/>
              <a:t>preparation time </a:t>
            </a:r>
            <a:r>
              <a:rPr lang="en-GB" sz="2200" noProof="0" dirty="0"/>
              <a:t>and </a:t>
            </a:r>
            <a:r>
              <a:rPr lang="en-GB" sz="2200" b="1" noProof="0" dirty="0"/>
              <a:t>courier experience</a:t>
            </a:r>
            <a:r>
              <a:rPr lang="en-GB" sz="2200" noProof="0" dirty="0"/>
              <a:t>, while having an impact on the delivery time, seem to not be enough by themselves to predict delivery time.</a:t>
            </a:r>
          </a:p>
        </p:txBody>
      </p:sp>
    </p:spTree>
    <p:extLst>
      <p:ext uri="{BB962C8B-B14F-4D97-AF65-F5344CB8AC3E}">
        <p14:creationId xmlns:p14="http://schemas.microsoft.com/office/powerpoint/2010/main" val="2020658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27337FE-12A1-98FA-9FAE-DAAC7302D3F9}"/>
              </a:ext>
            </a:extLst>
          </p:cNvPr>
          <p:cNvSpPr>
            <a:spLocks noGrp="1"/>
          </p:cNvSpPr>
          <p:nvPr>
            <p:ph type="title"/>
          </p:nvPr>
        </p:nvSpPr>
        <p:spPr/>
        <p:txBody>
          <a:bodyPr>
            <a:noAutofit/>
          </a:bodyPr>
          <a:lstStyle/>
          <a:p>
            <a:pPr>
              <a:spcBef>
                <a:spcPts val="1089"/>
              </a:spcBef>
              <a:spcAft>
                <a:spcPts val="726"/>
              </a:spcAft>
            </a:pPr>
            <a:r>
              <a:rPr lang="en-GB" noProof="0" dirty="0"/>
              <a:t>First case:</a:t>
            </a:r>
            <a:br>
              <a:rPr lang="en-GB" noProof="0" dirty="0"/>
            </a:br>
            <a:r>
              <a:rPr lang="en-GB" noProof="0" dirty="0"/>
              <a:t>modelling </a:t>
            </a:r>
            <a:r>
              <a:rPr lang="en-GB" noProof="0" dirty="0" err="1"/>
              <a:t>Distance_km</a:t>
            </a:r>
            <a:endParaRPr lang="en-GB" noProof="0" dirty="0"/>
          </a:p>
        </p:txBody>
      </p:sp>
      <p:pic>
        <p:nvPicPr>
          <p:cNvPr id="5" name="Immagine 4" descr="Immagine che contiene schermata, diagramma, linea, mappa&#10;&#10;Il contenuto generato dall'IA potrebbe non essere corretto.">
            <a:extLst>
              <a:ext uri="{FF2B5EF4-FFF2-40B4-BE49-F238E27FC236}">
                <a16:creationId xmlns:a16="http://schemas.microsoft.com/office/drawing/2014/main" id="{3FAB2223-FACC-D87B-A40F-3C517CA0B3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696" y="3025105"/>
            <a:ext cx="4469948" cy="3407361"/>
          </a:xfrm>
          <a:prstGeom prst="rect">
            <a:avLst/>
          </a:prstGeom>
        </p:spPr>
      </p:pic>
      <p:pic>
        <p:nvPicPr>
          <p:cNvPr id="8" name="Segnaposto contenuto 7" descr="Immagine che contiene schermata, modello&#10;&#10;Il contenuto generato dall'IA potrebbe non essere corretto.">
            <a:extLst>
              <a:ext uri="{FF2B5EF4-FFF2-40B4-BE49-F238E27FC236}">
                <a16:creationId xmlns:a16="http://schemas.microsoft.com/office/drawing/2014/main" id="{018EE32A-8313-0EB5-7C96-7EE7747F2A1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23643" y="3025104"/>
            <a:ext cx="3370007" cy="3230055"/>
          </a:xfrm>
        </p:spPr>
      </p:pic>
      <p:pic>
        <p:nvPicPr>
          <p:cNvPr id="10" name="Immagine 9" descr="Immagine che contiene schermata, modello&#10;&#10;Il contenuto generato dall'IA potrebbe non essere corretto.">
            <a:extLst>
              <a:ext uri="{FF2B5EF4-FFF2-40B4-BE49-F238E27FC236}">
                <a16:creationId xmlns:a16="http://schemas.microsoft.com/office/drawing/2014/main" id="{F86E91D7-355A-9CA4-C9C4-EB1B1D8EB73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38067" y="3025104"/>
            <a:ext cx="3395133" cy="3230055"/>
          </a:xfrm>
          <a:prstGeom prst="rect">
            <a:avLst/>
          </a:prstGeom>
        </p:spPr>
      </p:pic>
      <p:pic>
        <p:nvPicPr>
          <p:cNvPr id="12" name="Immagine 11" descr="Immagine che contiene testo, Carattere, schermata, bianco&#10;&#10;Il contenuto generato dall'IA potrebbe non essere corretto.">
            <a:extLst>
              <a:ext uri="{FF2B5EF4-FFF2-40B4-BE49-F238E27FC236}">
                <a16:creationId xmlns:a16="http://schemas.microsoft.com/office/drawing/2014/main" id="{9B3EE78A-5D54-056A-8841-32AACBA050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4266" y="1761068"/>
            <a:ext cx="3335131" cy="1134532"/>
          </a:xfrm>
          <a:prstGeom prst="rect">
            <a:avLst/>
          </a:prstGeom>
        </p:spPr>
      </p:pic>
    </p:spTree>
    <p:extLst>
      <p:ext uri="{BB962C8B-B14F-4D97-AF65-F5344CB8AC3E}">
        <p14:creationId xmlns:p14="http://schemas.microsoft.com/office/powerpoint/2010/main" val="2229514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A505CDB-80E0-E752-7942-E8DA4F4E6F54}"/>
              </a:ext>
            </a:extLst>
          </p:cNvPr>
          <p:cNvSpPr>
            <a:spLocks noGrp="1"/>
          </p:cNvSpPr>
          <p:nvPr>
            <p:ph type="title"/>
          </p:nvPr>
        </p:nvSpPr>
        <p:spPr/>
        <p:txBody>
          <a:bodyPr>
            <a:normAutofit/>
          </a:bodyPr>
          <a:lstStyle/>
          <a:p>
            <a:pPr>
              <a:spcBef>
                <a:spcPts val="1089"/>
              </a:spcBef>
              <a:spcAft>
                <a:spcPts val="726"/>
              </a:spcAft>
            </a:pPr>
            <a:r>
              <a:rPr lang="en-GB" noProof="0" dirty="0"/>
              <a:t>Second case:</a:t>
            </a:r>
            <a:br>
              <a:rPr lang="en-GB" noProof="0" dirty="0"/>
            </a:br>
            <a:r>
              <a:rPr lang="en-GB" noProof="0" dirty="0"/>
              <a:t>modelling </a:t>
            </a:r>
            <a:r>
              <a:rPr lang="en-GB" noProof="0" dirty="0" err="1"/>
              <a:t>Preparation_Time_min</a:t>
            </a:r>
            <a:endParaRPr lang="en-GB" sz="5400" noProof="0" dirty="0"/>
          </a:p>
        </p:txBody>
      </p:sp>
      <p:pic>
        <p:nvPicPr>
          <p:cNvPr id="5" name="Segnaposto contenuto 4" descr="Immagine che contiene testo, Carattere, schermata, linea&#10;&#10;Il contenuto generato dall'IA potrebbe non essere corretto.">
            <a:extLst>
              <a:ext uri="{FF2B5EF4-FFF2-40B4-BE49-F238E27FC236}">
                <a16:creationId xmlns:a16="http://schemas.microsoft.com/office/drawing/2014/main" id="{7EFD8730-6A4D-E3B9-6A6E-E6CDC2490BB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42631" y="1927771"/>
            <a:ext cx="3450589" cy="886549"/>
          </a:xfrm>
        </p:spPr>
      </p:pic>
      <p:pic>
        <p:nvPicPr>
          <p:cNvPr id="7" name="Immagine 6" descr="Immagine che contiene testo, schermata, diagramma, linea&#10;&#10;Il contenuto generato dall'IA potrebbe non essere corretto.">
            <a:extLst>
              <a:ext uri="{FF2B5EF4-FFF2-40B4-BE49-F238E27FC236}">
                <a16:creationId xmlns:a16="http://schemas.microsoft.com/office/drawing/2014/main" id="{B14F9260-C53A-B63A-EFBE-A2BBEC0ACE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849" y="3064933"/>
            <a:ext cx="4220896" cy="3231729"/>
          </a:xfrm>
          <a:prstGeom prst="rect">
            <a:avLst/>
          </a:prstGeom>
        </p:spPr>
      </p:pic>
      <p:pic>
        <p:nvPicPr>
          <p:cNvPr id="9" name="Immagine 8" descr="Immagine che contiene schermata, testo, diagramma, Carattere&#10;&#10;Il contenuto generato dall'IA potrebbe non essere corretto.">
            <a:extLst>
              <a:ext uri="{FF2B5EF4-FFF2-40B4-BE49-F238E27FC236}">
                <a16:creationId xmlns:a16="http://schemas.microsoft.com/office/drawing/2014/main" id="{275658A1-83B4-BD26-7438-F935C5F4D764}"/>
              </a:ext>
            </a:extLst>
          </p:cNvPr>
          <p:cNvPicPr>
            <a:picLocks noChangeAspect="1"/>
          </p:cNvPicPr>
          <p:nvPr/>
        </p:nvPicPr>
        <p:blipFill>
          <a:blip r:embed="rId4">
            <a:extLst>
              <a:ext uri="{28A0092B-C50C-407E-A947-70E740481C1C}">
                <a14:useLocalDpi xmlns:a14="http://schemas.microsoft.com/office/drawing/2010/main" val="0"/>
              </a:ext>
            </a:extLst>
          </a:blip>
          <a:srcRect l="1364"/>
          <a:stretch/>
        </p:blipFill>
        <p:spPr>
          <a:xfrm>
            <a:off x="4948617" y="3075766"/>
            <a:ext cx="3192236" cy="3040072"/>
          </a:xfrm>
          <a:prstGeom prst="rect">
            <a:avLst/>
          </a:prstGeom>
        </p:spPr>
      </p:pic>
      <p:pic>
        <p:nvPicPr>
          <p:cNvPr id="11" name="Immagine 10" descr="Immagine che contiene testo, schermata, Carattere, numero&#10;&#10;Il contenuto generato dall'IA potrebbe non essere corretto.">
            <a:extLst>
              <a:ext uri="{FF2B5EF4-FFF2-40B4-BE49-F238E27FC236}">
                <a16:creationId xmlns:a16="http://schemas.microsoft.com/office/drawing/2014/main" id="{DB1232E3-B4DF-629D-7055-25D99B8426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47725" y="3075766"/>
            <a:ext cx="3199115" cy="2951442"/>
          </a:xfrm>
          <a:prstGeom prst="rect">
            <a:avLst/>
          </a:prstGeom>
        </p:spPr>
      </p:pic>
    </p:spTree>
    <p:extLst>
      <p:ext uri="{BB962C8B-B14F-4D97-AF65-F5344CB8AC3E}">
        <p14:creationId xmlns:p14="http://schemas.microsoft.com/office/powerpoint/2010/main" val="4021516136"/>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2405</Words>
  <Application>Microsoft Office PowerPoint</Application>
  <PresentationFormat>Widescreen</PresentationFormat>
  <Paragraphs>135</Paragraphs>
  <Slides>31</Slides>
  <Notes>1</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31</vt:i4>
      </vt:variant>
    </vt:vector>
  </HeadingPairs>
  <TitlesOfParts>
    <vt:vector size="38" baseType="lpstr">
      <vt:lpstr>Aptos</vt:lpstr>
      <vt:lpstr>Aptos Display</vt:lpstr>
      <vt:lpstr>Arial</vt:lpstr>
      <vt:lpstr>inherit</vt:lpstr>
      <vt:lpstr>system-ui</vt:lpstr>
      <vt:lpstr>zeitung</vt:lpstr>
      <vt:lpstr>Tema di Office</vt:lpstr>
      <vt:lpstr>Statistical Learning: Dataset analysis project</vt:lpstr>
      <vt:lpstr>Selected dataset - Food Delivery Time Prediction </vt:lpstr>
      <vt:lpstr>Dataset variables</vt:lpstr>
      <vt:lpstr>Objective of the analysis</vt:lpstr>
      <vt:lpstr>Preliminary analysis</vt:lpstr>
      <vt:lpstr>Evaluating correlation</vt:lpstr>
      <vt:lpstr>Simple linear regression</vt:lpstr>
      <vt:lpstr>First case: modelling Distance_km</vt:lpstr>
      <vt:lpstr>Second case: modelling Preparation_Time_min</vt:lpstr>
      <vt:lpstr>Third case: modelling Courier_Experience_yrs  </vt:lpstr>
      <vt:lpstr>Multiple linear regression - using numerical predictors only</vt:lpstr>
      <vt:lpstr>Multiple linear regression - evaluation of categorical regressors</vt:lpstr>
      <vt:lpstr>Multiple linear regression - full model evaluation</vt:lpstr>
      <vt:lpstr>Multiple linear regression - refined model</vt:lpstr>
      <vt:lpstr>Multiple linear regression - residual evaluation</vt:lpstr>
      <vt:lpstr>Multiple linear regression - refined model with cleaned data</vt:lpstr>
      <vt:lpstr>Multiple linear regression - model transformations</vt:lpstr>
      <vt:lpstr>Cross validation</vt:lpstr>
      <vt:lpstr>Shrinkage methods</vt:lpstr>
      <vt:lpstr>Ridge regression</vt:lpstr>
      <vt:lpstr>Ridge regression - graphs</vt:lpstr>
      <vt:lpstr>Lasso regression</vt:lpstr>
      <vt:lpstr>Lasso regression - graphs</vt:lpstr>
      <vt:lpstr>Decision trees</vt:lpstr>
      <vt:lpstr>Regression tree – first attempt</vt:lpstr>
      <vt:lpstr>Regression tree – best depth</vt:lpstr>
      <vt:lpstr>Regression tree – pruned tree</vt:lpstr>
      <vt:lpstr>Bagging</vt:lpstr>
      <vt:lpstr>Random forest</vt:lpstr>
      <vt:lpstr>Boosting</vt:lpstr>
      <vt:lpstr>Preliminary 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GABRIELE MAZZOLENI</dc:creator>
  <cp:lastModifiedBy>GABRIELE MAZZOLENI</cp:lastModifiedBy>
  <cp:revision>74</cp:revision>
  <dcterms:created xsi:type="dcterms:W3CDTF">2025-04-26T09:13:00Z</dcterms:created>
  <dcterms:modified xsi:type="dcterms:W3CDTF">2025-04-30T15:39:22Z</dcterms:modified>
</cp:coreProperties>
</file>

<file path=docProps/thumbnail.jpeg>
</file>